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5" r:id="rId3"/>
    <p:sldId id="282" r:id="rId4"/>
    <p:sldId id="273" r:id="rId5"/>
    <p:sldId id="294" r:id="rId6"/>
    <p:sldId id="286" r:id="rId7"/>
    <p:sldId id="287" r:id="rId8"/>
    <p:sldId id="288" r:id="rId9"/>
    <p:sldId id="289" r:id="rId10"/>
    <p:sldId id="274" r:id="rId11"/>
    <p:sldId id="293" r:id="rId12"/>
    <p:sldId id="262" r:id="rId13"/>
    <p:sldId id="290" r:id="rId14"/>
    <p:sldId id="292" r:id="rId15"/>
    <p:sldId id="291" r:id="rId16"/>
    <p:sldId id="295" r:id="rId17"/>
    <p:sldId id="296" r:id="rId18"/>
    <p:sldId id="267" r:id="rId19"/>
  </p:sldIdLst>
  <p:sldSz cx="9144000" cy="6858000" type="screen4x3"/>
  <p:notesSz cx="6858000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golubovic" initials="m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0544" autoAdjust="0"/>
  </p:normalViewPr>
  <p:slideViewPr>
    <p:cSldViewPr>
      <p:cViewPr>
        <p:scale>
          <a:sx n="55" d="100"/>
          <a:sy n="55" d="100"/>
        </p:scale>
        <p:origin x="-1788" y="-34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D8C32-27CE-4942-BDB7-C1789DDDB26A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4B6E7-5335-499F-9970-D4FDB4DFD0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9CE883B-BB50-4246-967B-4438D184D541}" type="datetimeFigureOut">
              <a:rPr lang="en-US"/>
              <a:pPr>
                <a:defRPr/>
              </a:pPr>
              <a:t>9/25/2012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04656CE-CE29-47E1-945B-C4ECA632824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5EF55F-20BF-460C-949B-CB24952A96CC}" type="slidenum">
              <a:rPr lang="en-GB" smtClean="0"/>
              <a:pPr/>
              <a:t>1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92D050"/>
              </a:buClr>
              <a:buSzTx/>
              <a:buFont typeface="Wingdings" pitchFamily="2" charset="2"/>
              <a:buNone/>
              <a:tabLst/>
              <a:defRPr/>
            </a:pPr>
            <a:r>
              <a:rPr lang="x-none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Општина Пријепоље, Председник Драгољуб Жиндовић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x-none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СНС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>
              <a:buClr>
                <a:srgbClr val="92D050"/>
              </a:buClr>
              <a:buFont typeface="Wingdings" pitchFamily="2" charset="2"/>
              <a:buNone/>
              <a:defRPr/>
            </a:pPr>
            <a:endParaRPr lang="x-none" dirty="0" smtClean="0"/>
          </a:p>
          <a:p>
            <a:pPr algn="l">
              <a:buClr>
                <a:srgbClr val="92D050"/>
              </a:buClr>
              <a:buFont typeface="Wingdings" pitchFamily="2" charset="2"/>
              <a:buNone/>
              <a:defRPr/>
            </a:pPr>
            <a:r>
              <a:rPr lang="x-none" u="sng" dirty="0" smtClean="0"/>
              <a:t>Циљ пројекта</a:t>
            </a:r>
          </a:p>
          <a:p>
            <a:pPr algn="l">
              <a:buClr>
                <a:srgbClr val="92D050"/>
              </a:buClr>
              <a:buFont typeface="Wingdings" pitchFamily="2" charset="2"/>
              <a:buNone/>
              <a:defRPr/>
            </a:pPr>
            <a:r>
              <a:rPr lang="x-none" dirty="0" smtClean="0"/>
              <a:t>Побољшање туристичке понуде у</a:t>
            </a:r>
            <a:r>
              <a:rPr lang="x-none" baseline="0" dirty="0" smtClean="0"/>
              <a:t> општинама Беране </a:t>
            </a:r>
            <a:r>
              <a:rPr lang="x-none" baseline="0" smtClean="0"/>
              <a:t>и Пр</a:t>
            </a:r>
            <a:r>
              <a:rPr lang="sr-Cyrl-CS" baseline="0" dirty="0" smtClean="0"/>
              <a:t>иј</a:t>
            </a:r>
            <a:r>
              <a:rPr lang="x-none" baseline="0" smtClean="0"/>
              <a:t>епоље</a:t>
            </a:r>
            <a:r>
              <a:rPr lang="x-none" baseline="0" dirty="0" smtClean="0"/>
              <a:t>.</a:t>
            </a:r>
          </a:p>
          <a:p>
            <a:pPr algn="l">
              <a:buClr>
                <a:srgbClr val="92D050"/>
              </a:buClr>
              <a:buFont typeface="Wingdings" pitchFamily="2" charset="2"/>
              <a:buNone/>
              <a:defRPr/>
            </a:pPr>
            <a:endParaRPr lang="x-none" baseline="0" dirty="0" smtClean="0"/>
          </a:p>
          <a:p>
            <a:pPr algn="l">
              <a:buClr>
                <a:srgbClr val="92D050"/>
              </a:buClr>
              <a:buFont typeface="Wingdings" pitchFamily="2" charset="2"/>
              <a:buNone/>
              <a:defRPr/>
            </a:pPr>
            <a:r>
              <a:rPr lang="sr-Cyrl-CS" u="sng" baseline="0" dirty="0" smtClean="0"/>
              <a:t>Пројектне ак</a:t>
            </a:r>
            <a:r>
              <a:rPr lang="x-none" u="sng" baseline="0" smtClean="0"/>
              <a:t>тивности</a:t>
            </a:r>
            <a:endParaRPr lang="x-none" u="sng" dirty="0" smtClean="0"/>
          </a:p>
          <a:p>
            <a:pPr algn="l">
              <a:buClr>
                <a:srgbClr val="92D050"/>
              </a:buClr>
              <a:buFont typeface="Wingdings" pitchFamily="2" charset="2"/>
              <a:buNone/>
              <a:defRPr/>
            </a:pPr>
            <a:r>
              <a:rPr lang="sr-Cyrl-CS" dirty="0" smtClean="0"/>
              <a:t>- </a:t>
            </a:r>
            <a:r>
              <a:rPr lang="x-none" smtClean="0"/>
              <a:t>У</a:t>
            </a:r>
            <a:r>
              <a:rPr lang="sr-Latn-CS" dirty="0" smtClean="0"/>
              <a:t>спостављање</a:t>
            </a:r>
            <a:r>
              <a:rPr lang="x-none" dirty="0" smtClean="0"/>
              <a:t> </a:t>
            </a:r>
            <a:r>
              <a:rPr lang="sr-Latn-CS" dirty="0" smtClean="0"/>
              <a:t>мреж</a:t>
            </a:r>
            <a:r>
              <a:rPr lang="x-none" dirty="0" smtClean="0"/>
              <a:t>е</a:t>
            </a:r>
            <a:r>
              <a:rPr lang="x-none" baseline="0" dirty="0" smtClean="0"/>
              <a:t> за</a:t>
            </a:r>
            <a:r>
              <a:rPr lang="sr-Latn-CS" dirty="0" smtClean="0"/>
              <a:t> прекограничн</a:t>
            </a:r>
            <a:r>
              <a:rPr lang="x-none" dirty="0" smtClean="0"/>
              <a:t>и</a:t>
            </a:r>
            <a:r>
              <a:rPr lang="sr-Latn-CS" dirty="0" smtClean="0"/>
              <a:t> туриз</a:t>
            </a:r>
            <a:r>
              <a:rPr lang="x-none" smtClean="0"/>
              <a:t>ам</a:t>
            </a:r>
            <a:endParaRPr lang="x-none" dirty="0" smtClean="0"/>
          </a:p>
          <a:p>
            <a:pPr algn="l">
              <a:buClr>
                <a:srgbClr val="92D050"/>
              </a:buClr>
              <a:buFont typeface="Wingdings" pitchFamily="2" charset="2"/>
              <a:buNone/>
              <a:defRPr/>
            </a:pPr>
            <a:r>
              <a:rPr lang="sr-Cyrl-CS" dirty="0" smtClean="0"/>
              <a:t>- </a:t>
            </a:r>
            <a:r>
              <a:rPr lang="x-none" smtClean="0"/>
              <a:t>Ф</a:t>
            </a:r>
            <a:r>
              <a:rPr lang="sr-Latn-CS" dirty="0" smtClean="0"/>
              <a:t>ормирана</a:t>
            </a:r>
            <a:r>
              <a:rPr lang="x-none" dirty="0" smtClean="0"/>
              <a:t> б</a:t>
            </a:r>
            <a:r>
              <a:rPr lang="sr-Latn-CS" dirty="0" smtClean="0"/>
              <a:t>аза података за туристичку понуду</a:t>
            </a:r>
            <a:endParaRPr lang="x-none" dirty="0" smtClean="0"/>
          </a:p>
          <a:p>
            <a:pPr algn="l">
              <a:buClr>
                <a:srgbClr val="92D050"/>
              </a:buClr>
              <a:buFont typeface="Wingdings" pitchFamily="2" charset="2"/>
              <a:buNone/>
              <a:defRPr/>
            </a:pPr>
            <a:r>
              <a:rPr lang="sr-Cyrl-CS" dirty="0" smtClean="0"/>
              <a:t>- </a:t>
            </a:r>
            <a:r>
              <a:rPr lang="sr-Latn-CS" dirty="0" smtClean="0"/>
              <a:t>Спроведена обука произвођач</a:t>
            </a:r>
            <a:r>
              <a:rPr lang="x-none" dirty="0" smtClean="0"/>
              <a:t>а</a:t>
            </a:r>
            <a:r>
              <a:rPr lang="sr-Latn-CS" dirty="0" smtClean="0"/>
              <a:t> сувенира </a:t>
            </a:r>
            <a:endParaRPr lang="x-none" dirty="0" smtClean="0"/>
          </a:p>
          <a:p>
            <a:pPr algn="l">
              <a:buClr>
                <a:srgbClr val="92D050"/>
              </a:buClr>
              <a:buFont typeface="Wingdings" pitchFamily="2" charset="2"/>
              <a:buNone/>
              <a:defRPr/>
            </a:pPr>
            <a:r>
              <a:rPr lang="sr-Cyrl-CS" dirty="0" smtClean="0"/>
              <a:t>-</a:t>
            </a:r>
            <a:r>
              <a:rPr lang="sr-Cyrl-CS" baseline="0" dirty="0" smtClean="0"/>
              <a:t> </a:t>
            </a:r>
            <a:r>
              <a:rPr lang="sr-Latn-CS" dirty="0" smtClean="0"/>
              <a:t>Стварање заједничк</a:t>
            </a:r>
            <a:r>
              <a:rPr lang="x-none" dirty="0" smtClean="0"/>
              <a:t>ог</a:t>
            </a:r>
            <a:r>
              <a:rPr lang="sr-Latn-CS" dirty="0" smtClean="0"/>
              <a:t> сајт</a:t>
            </a:r>
            <a:r>
              <a:rPr lang="x-none" dirty="0" smtClean="0"/>
              <a:t>а </a:t>
            </a:r>
          </a:p>
          <a:p>
            <a:pPr algn="l">
              <a:buClr>
                <a:srgbClr val="92D050"/>
              </a:buClr>
              <a:buFont typeface="Wingdings" pitchFamily="2" charset="2"/>
              <a:buChar char="Ø"/>
              <a:defRPr/>
            </a:pPr>
            <a:endParaRPr lang="x-none" i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sr-Latn-C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x-none" u="sng" smtClean="0"/>
              <a:t>Циљ</a:t>
            </a:r>
            <a:r>
              <a:rPr lang="x-none" u="sng" baseline="0" smtClean="0"/>
              <a:t> пројекта </a:t>
            </a:r>
            <a:r>
              <a:rPr lang="x-none" baseline="0" smtClean="0"/>
              <a:t>је да повеже пловидбене администрације свих земаља кроз које протиче Дунав, и да промовише и подржава копнену навигацију </a:t>
            </a:r>
            <a:r>
              <a:rPr lang="sr-Latn-CS" dirty="0" smtClean="0"/>
              <a:t>кроз побољшање </a:t>
            </a:r>
            <a:r>
              <a:rPr lang="x-none" smtClean="0"/>
              <a:t>приступачности водне</a:t>
            </a:r>
            <a:r>
              <a:rPr lang="x-none" baseline="0" smtClean="0"/>
              <a:t> </a:t>
            </a:r>
            <a:r>
              <a:rPr lang="sr-Latn-CS" dirty="0" smtClean="0"/>
              <a:t>инфраструктур</a:t>
            </a:r>
            <a:r>
              <a:rPr lang="x-none" smtClean="0"/>
              <a:t>е</a:t>
            </a:r>
            <a:r>
              <a:rPr lang="sr-Latn-CS" dirty="0" smtClean="0"/>
              <a:t>, квалитет и доступност информација , као и мобили</a:t>
            </a:r>
            <a:r>
              <a:rPr lang="x-none" dirty="0" smtClean="0"/>
              <a:t>с</a:t>
            </a:r>
            <a:r>
              <a:rPr lang="x-none" smtClean="0"/>
              <a:t>ање</a:t>
            </a:r>
            <a:r>
              <a:rPr lang="sr-Latn-CS" dirty="0" smtClean="0"/>
              <a:t> актера у области </a:t>
            </a:r>
            <a:r>
              <a:rPr lang="x-none" smtClean="0"/>
              <a:t>копнене навигације. </a:t>
            </a:r>
          </a:p>
          <a:p>
            <a:endParaRPr lang="x-none" smtClean="0"/>
          </a:p>
          <a:p>
            <a:r>
              <a:rPr lang="sr-Cyrl-CS" u="sng" dirty="0" smtClean="0"/>
              <a:t>Пројектне</a:t>
            </a:r>
            <a:r>
              <a:rPr lang="sr-Cyrl-CS" u="sng" baseline="0" dirty="0" smtClean="0"/>
              <a:t> активности:</a:t>
            </a:r>
            <a:endParaRPr lang="x-none" u="sng" smtClean="0"/>
          </a:p>
          <a:p>
            <a:r>
              <a:rPr lang="sr-Cyrl-CS" baseline="0" dirty="0" smtClean="0"/>
              <a:t>- </a:t>
            </a:r>
            <a:r>
              <a:rPr lang="x-none" baseline="0" smtClean="0"/>
              <a:t>Постигнута је кооперација са партнерима из хидрологије, хидрографије, изградње водне инфраструктуре, информативних и комуникационих с</a:t>
            </a:r>
            <a:r>
              <a:rPr lang="sr-Cyrl-CS" baseline="0" dirty="0" smtClean="0"/>
              <a:t>л</a:t>
            </a:r>
            <a:r>
              <a:rPr lang="x-none" baseline="0" smtClean="0"/>
              <a:t>ужби </a:t>
            </a:r>
          </a:p>
          <a:p>
            <a:pPr>
              <a:buFontTx/>
              <a:buChar char="-"/>
            </a:pPr>
            <a:r>
              <a:rPr lang="x-none" baseline="0" dirty="0" smtClean="0"/>
              <a:t> </a:t>
            </a:r>
            <a:r>
              <a:rPr lang="x-none" baseline="0" smtClean="0"/>
              <a:t>Постављен</a:t>
            </a:r>
            <a:r>
              <a:rPr lang="sr-Cyrl-CS" baseline="0" dirty="0" smtClean="0"/>
              <a:t>е</a:t>
            </a:r>
            <a:r>
              <a:rPr lang="x-none" baseline="0" smtClean="0"/>
              <a:t> су Електронске Навигационе Карте које су хармонизоване, као и портал за Пловни Информациони Систем (ФИС) </a:t>
            </a:r>
            <a:r>
              <a:rPr lang="x-none" baseline="0" dirty="0" smtClean="0"/>
              <a:t>где </a:t>
            </a:r>
            <a:r>
              <a:rPr lang="x-none" baseline="0" smtClean="0"/>
              <a:t>се налаз</a:t>
            </a:r>
            <a:r>
              <a:rPr lang="sr-Cyrl-CS" baseline="0" dirty="0" smtClean="0"/>
              <a:t>е </a:t>
            </a:r>
            <a:r>
              <a:rPr lang="x-none" baseline="0" smtClean="0"/>
              <a:t>целокупн</a:t>
            </a:r>
            <a:r>
              <a:rPr lang="sr-Cyrl-CS" baseline="0" dirty="0" smtClean="0"/>
              <a:t>е </a:t>
            </a:r>
            <a:r>
              <a:rPr lang="x-none" baseline="0" smtClean="0"/>
              <a:t>информациј</a:t>
            </a:r>
            <a:r>
              <a:rPr lang="sr-Cyrl-CS" baseline="0" dirty="0" smtClean="0"/>
              <a:t>е</a:t>
            </a:r>
            <a:r>
              <a:rPr lang="x-none" baseline="0" smtClean="0"/>
              <a:t> кој</a:t>
            </a:r>
            <a:r>
              <a:rPr lang="sr-Cyrl-CS" baseline="0" dirty="0" smtClean="0"/>
              <a:t>е</a:t>
            </a:r>
            <a:r>
              <a:rPr lang="x-none" baseline="0" smtClean="0"/>
              <a:t> се тич</a:t>
            </a:r>
            <a:r>
              <a:rPr lang="sr-Cyrl-CS" baseline="0" dirty="0" smtClean="0"/>
              <a:t>у</a:t>
            </a:r>
            <a:r>
              <a:rPr lang="x-none" baseline="0" smtClean="0"/>
              <a:t> пловног система на Дунаву. </a:t>
            </a:r>
            <a:endParaRPr lang="sr-Cyrl-CS" baseline="0" dirty="0" smtClean="0"/>
          </a:p>
          <a:p>
            <a:pPr>
              <a:buFontTx/>
              <a:buChar char="-"/>
            </a:pPr>
            <a:r>
              <a:rPr lang="sr-Cyrl-CS" baseline="0" dirty="0" smtClean="0"/>
              <a:t> </a:t>
            </a:r>
            <a:r>
              <a:rPr lang="x-none" baseline="0" smtClean="0"/>
              <a:t>Такође су постављене тачке са бежичном мрежом како би </a:t>
            </a:r>
            <a:r>
              <a:rPr lang="x-none" baseline="0" dirty="0" smtClean="0"/>
              <a:t>капетани</a:t>
            </a:r>
            <a:r>
              <a:rPr lang="x-none" baseline="0" smtClean="0"/>
              <a:t> имали присту</a:t>
            </a:r>
            <a:r>
              <a:rPr lang="x-none" baseline="0" dirty="0" smtClean="0"/>
              <a:t>п </a:t>
            </a:r>
            <a:r>
              <a:rPr lang="x-none" baseline="0" smtClean="0"/>
              <a:t>интернету и информацијама</a:t>
            </a:r>
            <a:r>
              <a:rPr lang="sr-Cyrl-CS" baseline="0" dirty="0" smtClean="0"/>
              <a:t> (у</a:t>
            </a:r>
            <a:r>
              <a:rPr lang="x-none" baseline="0" smtClean="0"/>
              <a:t> Србији се та тачка налази на Ђердапској Клисури 1</a:t>
            </a:r>
            <a:r>
              <a:rPr lang="x-none" baseline="0" dirty="0" smtClean="0"/>
              <a:t>)</a:t>
            </a:r>
            <a:r>
              <a:rPr lang="x-none" baseline="0" smtClean="0"/>
              <a:t>.    </a:t>
            </a:r>
            <a:endParaRPr lang="sr-Latn-CS" dirty="0" smtClean="0"/>
          </a:p>
          <a:p>
            <a:endParaRPr lang="sr-Latn-C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r-Latn-CS" sz="11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x-none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Општина Чајетина, Председник Милан Стаматовић 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lang="x-none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ДСС)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x-none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x-none" u="sng" dirty="0" smtClean="0"/>
              <a:t>Циљ пројекта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dirty="0" smtClean="0"/>
              <a:t>Развиј</a:t>
            </a:r>
            <a:r>
              <a:rPr lang="x-none" smtClean="0"/>
              <a:t>ање</a:t>
            </a:r>
            <a:r>
              <a:rPr lang="sr-Latn-CS" dirty="0" smtClean="0"/>
              <a:t> </a:t>
            </a:r>
            <a:r>
              <a:rPr lang="x-none" dirty="0" smtClean="0"/>
              <a:t>с</a:t>
            </a:r>
            <a:r>
              <a:rPr lang="sr-Latn-CS" dirty="0" err="1" smtClean="0"/>
              <a:t>ензор</a:t>
            </a:r>
            <a:r>
              <a:rPr lang="x-none" dirty="0" smtClean="0"/>
              <a:t>а</a:t>
            </a:r>
            <a:r>
              <a:rPr lang="sr-Latn-CS" dirty="0" smtClean="0"/>
              <a:t> и надлежност сеоских ресурса у области производње млека кроз међусобн</a:t>
            </a:r>
            <a:r>
              <a:rPr lang="x-none" dirty="0" smtClean="0"/>
              <a:t>е</a:t>
            </a:r>
            <a:r>
              <a:rPr lang="sr-Latn-CS" dirty="0" smtClean="0"/>
              <a:t> партнерск</a:t>
            </a:r>
            <a:r>
              <a:rPr lang="x-none" dirty="0" smtClean="0"/>
              <a:t>е</a:t>
            </a:r>
            <a:r>
              <a:rPr lang="sr-Latn-CS" dirty="0" smtClean="0"/>
              <a:t> активности и формирање </a:t>
            </a:r>
            <a:r>
              <a:rPr lang="x-none" dirty="0" smtClean="0"/>
              <a:t>базе</a:t>
            </a:r>
            <a:r>
              <a:rPr lang="x-none" baseline="0" dirty="0" smtClean="0"/>
              <a:t> </a:t>
            </a:r>
            <a:r>
              <a:rPr lang="sr-Latn-CS" dirty="0" smtClean="0"/>
              <a:t>знања </a:t>
            </a:r>
            <a:r>
              <a:rPr lang="x-none" dirty="0" smtClean="0"/>
              <a:t>за</a:t>
            </a:r>
            <a:r>
              <a:rPr lang="sr-Latn-CS" dirty="0" smtClean="0"/>
              <a:t> производњ</a:t>
            </a:r>
            <a:r>
              <a:rPr lang="x-none" dirty="0" smtClean="0"/>
              <a:t>у</a:t>
            </a:r>
            <a:r>
              <a:rPr lang="sr-Latn-CS" dirty="0" smtClean="0"/>
              <a:t> високог квалитета и здравог млека.</a:t>
            </a:r>
            <a:endParaRPr lang="x-none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x-none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CS" u="sng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Пројектне активности</a:t>
            </a:r>
            <a:r>
              <a:rPr lang="x-none" u="sng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</a:p>
          <a:p>
            <a:pPr algn="l">
              <a:buClr>
                <a:srgbClr val="92D050"/>
              </a:buClr>
              <a:buFont typeface="Wingdings" pitchFamily="2" charset="2"/>
              <a:buNone/>
            </a:pPr>
            <a:r>
              <a:rPr lang="sr-Cyrl-CS" sz="1100" dirty="0" smtClean="0"/>
              <a:t>- </a:t>
            </a:r>
            <a:r>
              <a:rPr lang="sr-Latn-CS" sz="1100" dirty="0" smtClean="0"/>
              <a:t>Оснивање институција</a:t>
            </a:r>
            <a:endParaRPr lang="x-none" sz="1100" smtClean="0"/>
          </a:p>
          <a:p>
            <a:pPr algn="l">
              <a:buClr>
                <a:srgbClr val="92D050"/>
              </a:buClr>
              <a:buFont typeface="Wingdings" pitchFamily="2" charset="2"/>
              <a:buNone/>
            </a:pPr>
            <a:r>
              <a:rPr lang="sr-Cyrl-CS" sz="1100" dirty="0" smtClean="0"/>
              <a:t>- </a:t>
            </a:r>
            <a:r>
              <a:rPr lang="sr-Latn-CS" sz="1100" dirty="0" smtClean="0"/>
              <a:t>Адаптација простора за </a:t>
            </a:r>
            <a:r>
              <a:rPr lang="sr-Latn-CS" sz="1100" dirty="0" err="1" smtClean="0"/>
              <a:t>лаборатори</a:t>
            </a:r>
            <a:r>
              <a:rPr lang="x-none" sz="1100" dirty="0" smtClean="0"/>
              <a:t>ј</a:t>
            </a:r>
            <a:r>
              <a:rPr lang="x-none" sz="1100" smtClean="0"/>
              <a:t>ск</a:t>
            </a:r>
            <a:r>
              <a:rPr lang="sr-Latn-CS" sz="1100" dirty="0" smtClean="0"/>
              <a:t>е активности</a:t>
            </a:r>
            <a:endParaRPr lang="x-none" sz="1100" dirty="0" smtClean="0"/>
          </a:p>
          <a:p>
            <a:pPr algn="l">
              <a:buClr>
                <a:srgbClr val="92D050"/>
              </a:buClr>
              <a:buFont typeface="Wingdings" pitchFamily="2" charset="2"/>
              <a:buNone/>
            </a:pPr>
            <a:r>
              <a:rPr lang="sr-Cyrl-CS" sz="1100" dirty="0" smtClean="0"/>
              <a:t>- Потписивање у</a:t>
            </a:r>
            <a:r>
              <a:rPr lang="sr-Latn-CS" sz="1100" dirty="0" smtClean="0"/>
              <a:t>говор</a:t>
            </a:r>
            <a:r>
              <a:rPr lang="x-none" sz="1100" dirty="0" smtClean="0"/>
              <a:t>а</a:t>
            </a:r>
            <a:r>
              <a:rPr lang="sr-Latn-CS" sz="1100" dirty="0" smtClean="0"/>
              <a:t> за испитивање квалитета млека са Биотехничк</a:t>
            </a:r>
            <a:r>
              <a:rPr lang="x-none" sz="1100" dirty="0" smtClean="0"/>
              <a:t>им</a:t>
            </a:r>
            <a:r>
              <a:rPr lang="sr-Latn-CS" sz="1100" dirty="0" smtClean="0"/>
              <a:t> факултет</a:t>
            </a:r>
            <a:r>
              <a:rPr lang="x-none" sz="1100" dirty="0" smtClean="0"/>
              <a:t>ом</a:t>
            </a:r>
            <a:r>
              <a:rPr lang="sr-Latn-CS" sz="1100" dirty="0" smtClean="0"/>
              <a:t> у Подгорици</a:t>
            </a:r>
            <a:endParaRPr lang="x-none" sz="1100" dirty="0" smtClean="0"/>
          </a:p>
          <a:p>
            <a:pPr algn="l">
              <a:buClr>
                <a:srgbClr val="92D050"/>
              </a:buClr>
              <a:buFont typeface="Wingdings" pitchFamily="2" charset="2"/>
              <a:buNone/>
            </a:pPr>
            <a:r>
              <a:rPr lang="sr-Cyrl-CS" sz="1100" dirty="0" smtClean="0"/>
              <a:t>- </a:t>
            </a:r>
            <a:r>
              <a:rPr lang="sr-Latn-CS" sz="1100" dirty="0" smtClean="0"/>
              <a:t>Анализирани узорци млека</a:t>
            </a:r>
            <a:endParaRPr lang="sr-Latn-CS" sz="11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x-none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Пројекат: </a:t>
            </a:r>
            <a:r>
              <a:rPr lang="x-none" sz="1200" b="1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“Развој прекограничне мреже за теледијагностику и телекомуникацију здравствених институција”</a:t>
            </a:r>
          </a:p>
          <a:p>
            <a:endParaRPr lang="x-none" baseline="0" smtClean="0"/>
          </a:p>
          <a:p>
            <a:r>
              <a:rPr lang="x-none" baseline="0" smtClean="0"/>
              <a:t>Овим пројектом се омогућава размена информација и података путем телекомуникациј</a:t>
            </a:r>
            <a:r>
              <a:rPr lang="sr-Cyrl-CS" baseline="0" dirty="0" smtClean="0"/>
              <a:t>а</a:t>
            </a:r>
            <a:r>
              <a:rPr lang="x-none" baseline="0" smtClean="0"/>
              <a:t>. Купљени апарати омогућавају да доктори комуницирају и преносе информације електронским путем. Ово је први пример ТЕЛЕМЕДИЦИНЕ у региону, а болница Вршац ће такође користити за праксу студентима медицине из Србије, а можда и шире. То је </a:t>
            </a:r>
            <a:r>
              <a:rPr lang="x-none" baseline="0" dirty="0" smtClean="0"/>
              <a:t>неочекивани успех </a:t>
            </a:r>
            <a:r>
              <a:rPr lang="x-none" baseline="0" smtClean="0"/>
              <a:t>пројекта на који смо веома поносни.  </a:t>
            </a:r>
            <a:endParaRPr lang="sr-Latn-C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r-Latn-C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r-Latn-C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x-none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Општина Апатин, Председник</a:t>
            </a:r>
            <a:r>
              <a:rPr lang="x-none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x-none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Живорад Смиљанић (СПС-СРС)</a:t>
            </a:r>
            <a:r>
              <a:rPr lang="x-none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x-none" dirty="0" smtClean="0"/>
          </a:p>
          <a:p>
            <a:r>
              <a:rPr lang="x-none" u="sng" dirty="0" smtClean="0"/>
              <a:t>Циљ пројекта</a:t>
            </a:r>
          </a:p>
          <a:p>
            <a:r>
              <a:rPr lang="sr-Latn-CS" dirty="0" smtClean="0"/>
              <a:t>Пројектне активности </a:t>
            </a:r>
            <a:r>
              <a:rPr lang="sr-Cyrl-CS" dirty="0" smtClean="0"/>
              <a:t>теже </a:t>
            </a:r>
            <a:r>
              <a:rPr lang="x-none" smtClean="0"/>
              <a:t>да</a:t>
            </a:r>
            <a:r>
              <a:rPr lang="x-none" baseline="0" smtClean="0"/>
              <a:t> поспеше </a:t>
            </a:r>
            <a:r>
              <a:rPr lang="sr-Latn-CS" dirty="0" smtClean="0"/>
              <a:t>одржив</a:t>
            </a:r>
            <a:r>
              <a:rPr lang="x-none" dirty="0" smtClean="0"/>
              <a:t>и</a:t>
            </a:r>
            <a:r>
              <a:rPr lang="sr-Latn-CS" dirty="0" smtClean="0"/>
              <a:t> туриз</a:t>
            </a:r>
            <a:r>
              <a:rPr lang="x-none" dirty="0" smtClean="0"/>
              <a:t>ам</a:t>
            </a:r>
            <a:r>
              <a:rPr lang="sr-Latn-CS" dirty="0" smtClean="0"/>
              <a:t>, подстицање запошљавања, привредни развој, партнерство, истраживање и развој заједнице и праксе </a:t>
            </a:r>
            <a:r>
              <a:rPr lang="x-none" smtClean="0"/>
              <a:t>дуж</a:t>
            </a:r>
            <a:r>
              <a:rPr lang="sr-Latn-CS" dirty="0" smtClean="0"/>
              <a:t> </a:t>
            </a:r>
            <a:r>
              <a:rPr lang="x-none" dirty="0" smtClean="0"/>
              <a:t>х</a:t>
            </a:r>
            <a:r>
              <a:rPr lang="sr-Latn-CS" dirty="0" smtClean="0"/>
              <a:t>рватск</a:t>
            </a:r>
            <a:r>
              <a:rPr lang="x-none" dirty="0" smtClean="0"/>
              <a:t>о</a:t>
            </a:r>
            <a:r>
              <a:rPr lang="sr-Latn-CS" dirty="0" smtClean="0"/>
              <a:t> / </a:t>
            </a:r>
            <a:r>
              <a:rPr lang="x-none" dirty="0" smtClean="0"/>
              <a:t>с</a:t>
            </a:r>
            <a:r>
              <a:rPr lang="sr-Latn-CS" dirty="0" smtClean="0"/>
              <a:t>рпске границе</a:t>
            </a:r>
            <a:r>
              <a:rPr lang="x-none" dirty="0" smtClean="0"/>
              <a:t>. У оквиру подстицања</a:t>
            </a:r>
            <a:r>
              <a:rPr lang="x-none" baseline="0" dirty="0" smtClean="0"/>
              <a:t> </a:t>
            </a:r>
            <a:r>
              <a:rPr lang="sr-Latn-CS" dirty="0" smtClean="0"/>
              <a:t>економск</a:t>
            </a:r>
            <a:r>
              <a:rPr lang="x-none" dirty="0" smtClean="0"/>
              <a:t>ог</a:t>
            </a:r>
            <a:r>
              <a:rPr lang="sr-Latn-CS" dirty="0" smtClean="0"/>
              <a:t> развој</a:t>
            </a:r>
            <a:r>
              <a:rPr lang="x-none" dirty="0" smtClean="0"/>
              <a:t>а</a:t>
            </a:r>
            <a:r>
              <a:rPr lang="sr-Latn-CS" dirty="0" smtClean="0"/>
              <a:t>, </a:t>
            </a:r>
            <a:r>
              <a:rPr lang="x-none" dirty="0" smtClean="0"/>
              <a:t>циљ</a:t>
            </a:r>
            <a:r>
              <a:rPr lang="x-none" baseline="0" dirty="0" smtClean="0"/>
              <a:t> пројекта је да</a:t>
            </a:r>
            <a:r>
              <a:rPr lang="sr-Latn-CS" dirty="0" smtClean="0"/>
              <a:t> гради везе између хрватских и српских организација, регионалних развојних организација и општина. </a:t>
            </a:r>
            <a:r>
              <a:rPr lang="x-none" dirty="0" smtClean="0"/>
              <a:t>Активности</a:t>
            </a:r>
            <a:r>
              <a:rPr lang="x-none" baseline="0" dirty="0" smtClean="0"/>
              <a:t> са пројекта</a:t>
            </a:r>
            <a:r>
              <a:rPr lang="sr-Latn-CS" dirty="0" smtClean="0"/>
              <a:t> подстич</a:t>
            </a:r>
            <a:r>
              <a:rPr lang="x-none" dirty="0" smtClean="0"/>
              <a:t>у</a:t>
            </a:r>
            <a:r>
              <a:rPr lang="sr-Latn-CS" dirty="0" smtClean="0"/>
              <a:t> заједничк</a:t>
            </a:r>
            <a:r>
              <a:rPr lang="x-none" dirty="0" smtClean="0"/>
              <a:t>е</a:t>
            </a:r>
            <a:r>
              <a:rPr lang="sr-Latn-CS" dirty="0" smtClean="0"/>
              <a:t> </a:t>
            </a:r>
            <a:r>
              <a:rPr lang="x-none" dirty="0" smtClean="0"/>
              <a:t>могућности</a:t>
            </a:r>
            <a:r>
              <a:rPr lang="sr-Latn-CS" dirty="0" smtClean="0"/>
              <a:t> прекограничног региона </a:t>
            </a:r>
            <a:r>
              <a:rPr lang="x-none" dirty="0" smtClean="0"/>
              <a:t>и</a:t>
            </a:r>
            <a:r>
              <a:rPr lang="sr-Latn-CS" dirty="0" smtClean="0"/>
              <a:t> поновно успостављање прекограничних економских веза са циљем стварања заједничког економског простора широм програмске области.</a:t>
            </a:r>
            <a:r>
              <a:rPr lang="x-none" dirty="0" smtClean="0"/>
              <a:t> </a:t>
            </a:r>
          </a:p>
          <a:p>
            <a:endParaRPr lang="x-none" dirty="0" smtClean="0"/>
          </a:p>
          <a:p>
            <a:pPr algn="l">
              <a:buClr>
                <a:srgbClr val="92D050"/>
              </a:buClr>
              <a:buFont typeface="Wingdings" pitchFamily="2" charset="2"/>
              <a:buNone/>
              <a:defRPr/>
            </a:pPr>
            <a:r>
              <a:rPr lang="sr-Cyrl-CS" u="sng" baseline="0" dirty="0" smtClean="0"/>
              <a:t>Пројектне ак</a:t>
            </a:r>
            <a:r>
              <a:rPr lang="x-none" u="sng" baseline="0" smtClean="0"/>
              <a:t>тивности</a:t>
            </a:r>
            <a:endParaRPr lang="x-none" u="sng" smtClean="0"/>
          </a:p>
          <a:p>
            <a:pPr>
              <a:buFontTx/>
              <a:buChar char="-"/>
            </a:pPr>
            <a:r>
              <a:rPr lang="x-none" dirty="0" smtClean="0"/>
              <a:t> </a:t>
            </a:r>
            <a:r>
              <a:rPr lang="sr-Latn-CS" dirty="0" smtClean="0"/>
              <a:t>Пројекат спроводи заједничке пословне саветодавне услуге</a:t>
            </a:r>
            <a:endParaRPr lang="x-none" dirty="0" smtClean="0"/>
          </a:p>
          <a:p>
            <a:pPr>
              <a:buFontTx/>
              <a:buChar char="-"/>
            </a:pPr>
            <a:r>
              <a:rPr lang="x-none" baseline="0" smtClean="0"/>
              <a:t> </a:t>
            </a:r>
            <a:r>
              <a:rPr lang="sr-Cyrl-CS" baseline="0" dirty="0" smtClean="0"/>
              <a:t>П</a:t>
            </a:r>
            <a:r>
              <a:rPr lang="sr-Latn-CS" dirty="0" smtClean="0"/>
              <a:t>ромовише сарадњу између предузећа и регион</a:t>
            </a:r>
            <a:r>
              <a:rPr lang="x-none" dirty="0" smtClean="0"/>
              <a:t>алних</a:t>
            </a:r>
            <a:r>
              <a:rPr lang="sr-Latn-CS" dirty="0" smtClean="0"/>
              <a:t> универзитета и истраживачких институција у пружању иновација и </a:t>
            </a:r>
            <a:r>
              <a:rPr lang="x-none" dirty="0" smtClean="0"/>
              <a:t>професионалних </a:t>
            </a:r>
            <a:r>
              <a:rPr lang="sr-Latn-CS" dirty="0" smtClean="0"/>
              <a:t>услуг</a:t>
            </a:r>
            <a:r>
              <a:rPr lang="x-none" smtClean="0"/>
              <a:t>а</a:t>
            </a:r>
            <a:endParaRPr lang="x-none" dirty="0" smtClean="0"/>
          </a:p>
          <a:p>
            <a:pPr>
              <a:buFontTx/>
              <a:buChar char="-"/>
            </a:pPr>
            <a:r>
              <a:rPr lang="x-none" dirty="0" smtClean="0"/>
              <a:t> Пројекат такође </a:t>
            </a:r>
            <a:r>
              <a:rPr lang="sr-Latn-CS" dirty="0" smtClean="0"/>
              <a:t>промовише програмске области</a:t>
            </a:r>
            <a:r>
              <a:rPr lang="x-none" dirty="0" smtClean="0"/>
              <a:t> </a:t>
            </a:r>
            <a:r>
              <a:rPr lang="sr-Latn-CS" dirty="0" smtClean="0"/>
              <a:t>потенцијалним инвеститорима и посетиоцима</a:t>
            </a:r>
            <a:r>
              <a:rPr lang="x-none" dirty="0" smtClean="0"/>
              <a:t>,</a:t>
            </a:r>
            <a:r>
              <a:rPr lang="sr-Latn-CS" dirty="0" smtClean="0"/>
              <a:t> кроз маркетинг и видљивост ак</a:t>
            </a:r>
            <a:r>
              <a:rPr lang="x-none" smtClean="0"/>
              <a:t>тивности</a:t>
            </a:r>
            <a:endParaRPr lang="x-none" dirty="0" smtClean="0"/>
          </a:p>
          <a:p>
            <a:r>
              <a:rPr lang="x-none" dirty="0" smtClean="0"/>
              <a:t>- Web</a:t>
            </a:r>
            <a:r>
              <a:rPr lang="x-none" baseline="0" dirty="0" smtClean="0"/>
              <a:t> страница </a:t>
            </a:r>
            <a:r>
              <a:rPr lang="sr-Latn-CS" dirty="0" smtClean="0"/>
              <a:t>http://www.ecoruralnet.org/en/web/ecoruralnetweb/home</a:t>
            </a:r>
            <a:r>
              <a:rPr lang="x-none" dirty="0" smtClean="0"/>
              <a:t> </a:t>
            </a:r>
            <a:endParaRPr lang="sr-Latn-C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x-none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Општина Апатин, Председник</a:t>
            </a:r>
            <a:r>
              <a:rPr lang="x-none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x-none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Живорад Смиљанић (СПС-СРС)</a:t>
            </a:r>
            <a:r>
              <a:rPr lang="x-none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x-none" dirty="0" smtClean="0"/>
          </a:p>
          <a:p>
            <a:r>
              <a:rPr lang="x-none" u="sng" dirty="0" smtClean="0"/>
              <a:t>Циљ пројекта</a:t>
            </a:r>
          </a:p>
          <a:p>
            <a:r>
              <a:rPr lang="sr-Latn-CS" dirty="0" smtClean="0"/>
              <a:t>Пројектне активности </a:t>
            </a:r>
            <a:r>
              <a:rPr lang="sr-Cyrl-CS" dirty="0" smtClean="0"/>
              <a:t>теже </a:t>
            </a:r>
            <a:r>
              <a:rPr lang="x-none" smtClean="0"/>
              <a:t>да</a:t>
            </a:r>
            <a:r>
              <a:rPr lang="x-none" baseline="0" smtClean="0"/>
              <a:t> поспеше </a:t>
            </a:r>
            <a:r>
              <a:rPr lang="sr-Latn-CS" dirty="0" smtClean="0"/>
              <a:t>одржив</a:t>
            </a:r>
            <a:r>
              <a:rPr lang="x-none" dirty="0" smtClean="0"/>
              <a:t>и</a:t>
            </a:r>
            <a:r>
              <a:rPr lang="sr-Latn-CS" dirty="0" smtClean="0"/>
              <a:t> туриз</a:t>
            </a:r>
            <a:r>
              <a:rPr lang="x-none" dirty="0" smtClean="0"/>
              <a:t>ам</a:t>
            </a:r>
            <a:r>
              <a:rPr lang="sr-Latn-CS" dirty="0" smtClean="0"/>
              <a:t>, подстицање запошљавања, привредни развој, партнерство, истраживање и развој заједнице и праксе </a:t>
            </a:r>
            <a:r>
              <a:rPr lang="x-none" smtClean="0"/>
              <a:t>дуж</a:t>
            </a:r>
            <a:r>
              <a:rPr lang="sr-Latn-CS" dirty="0" smtClean="0"/>
              <a:t> </a:t>
            </a:r>
            <a:r>
              <a:rPr lang="x-none" dirty="0" smtClean="0"/>
              <a:t>х</a:t>
            </a:r>
            <a:r>
              <a:rPr lang="sr-Latn-CS" dirty="0" smtClean="0"/>
              <a:t>рватск</a:t>
            </a:r>
            <a:r>
              <a:rPr lang="x-none" dirty="0" smtClean="0"/>
              <a:t>о</a:t>
            </a:r>
            <a:r>
              <a:rPr lang="sr-Latn-CS" dirty="0" smtClean="0"/>
              <a:t> / </a:t>
            </a:r>
            <a:r>
              <a:rPr lang="x-none" dirty="0" smtClean="0"/>
              <a:t>с</a:t>
            </a:r>
            <a:r>
              <a:rPr lang="sr-Latn-CS" dirty="0" smtClean="0"/>
              <a:t>рпске границе</a:t>
            </a:r>
            <a:r>
              <a:rPr lang="x-none" dirty="0" smtClean="0"/>
              <a:t>. У оквиру подстицања</a:t>
            </a:r>
            <a:r>
              <a:rPr lang="x-none" baseline="0" dirty="0" smtClean="0"/>
              <a:t> </a:t>
            </a:r>
            <a:r>
              <a:rPr lang="sr-Latn-CS" dirty="0" smtClean="0"/>
              <a:t>економск</a:t>
            </a:r>
            <a:r>
              <a:rPr lang="x-none" dirty="0" smtClean="0"/>
              <a:t>ог</a:t>
            </a:r>
            <a:r>
              <a:rPr lang="sr-Latn-CS" dirty="0" smtClean="0"/>
              <a:t> развој</a:t>
            </a:r>
            <a:r>
              <a:rPr lang="x-none" dirty="0" smtClean="0"/>
              <a:t>а</a:t>
            </a:r>
            <a:r>
              <a:rPr lang="sr-Latn-CS" dirty="0" smtClean="0"/>
              <a:t>, </a:t>
            </a:r>
            <a:r>
              <a:rPr lang="x-none" dirty="0" smtClean="0"/>
              <a:t>циљ</a:t>
            </a:r>
            <a:r>
              <a:rPr lang="x-none" baseline="0" dirty="0" smtClean="0"/>
              <a:t> пројекта је да</a:t>
            </a:r>
            <a:r>
              <a:rPr lang="sr-Latn-CS" dirty="0" smtClean="0"/>
              <a:t> гради везе између хрватских и српских организација, регионалних развојних организација и општина. </a:t>
            </a:r>
            <a:r>
              <a:rPr lang="x-none" dirty="0" smtClean="0"/>
              <a:t>Активности</a:t>
            </a:r>
            <a:r>
              <a:rPr lang="x-none" baseline="0" dirty="0" smtClean="0"/>
              <a:t> са пројекта</a:t>
            </a:r>
            <a:r>
              <a:rPr lang="sr-Latn-CS" dirty="0" smtClean="0"/>
              <a:t> подстич</a:t>
            </a:r>
            <a:r>
              <a:rPr lang="x-none" dirty="0" smtClean="0"/>
              <a:t>у</a:t>
            </a:r>
            <a:r>
              <a:rPr lang="sr-Latn-CS" dirty="0" smtClean="0"/>
              <a:t> заједничк</a:t>
            </a:r>
            <a:r>
              <a:rPr lang="x-none" dirty="0" smtClean="0"/>
              <a:t>е</a:t>
            </a:r>
            <a:r>
              <a:rPr lang="sr-Latn-CS" dirty="0" smtClean="0"/>
              <a:t> </a:t>
            </a:r>
            <a:r>
              <a:rPr lang="x-none" dirty="0" smtClean="0"/>
              <a:t>могућности</a:t>
            </a:r>
            <a:r>
              <a:rPr lang="sr-Latn-CS" dirty="0" smtClean="0"/>
              <a:t> прекограничног региона </a:t>
            </a:r>
            <a:r>
              <a:rPr lang="x-none" dirty="0" smtClean="0"/>
              <a:t>и</a:t>
            </a:r>
            <a:r>
              <a:rPr lang="sr-Latn-CS" dirty="0" smtClean="0"/>
              <a:t> поновно успостављање прекограничних економских веза са циљем стварања заједничког економског простора широм програмске области.</a:t>
            </a:r>
            <a:r>
              <a:rPr lang="x-none" dirty="0" smtClean="0"/>
              <a:t> </a:t>
            </a:r>
          </a:p>
          <a:p>
            <a:endParaRPr lang="x-none" dirty="0" smtClean="0"/>
          </a:p>
          <a:p>
            <a:pPr algn="l">
              <a:buClr>
                <a:srgbClr val="92D050"/>
              </a:buClr>
              <a:buFont typeface="Wingdings" pitchFamily="2" charset="2"/>
              <a:buNone/>
              <a:defRPr/>
            </a:pPr>
            <a:r>
              <a:rPr lang="sr-Cyrl-CS" u="sng" baseline="0" dirty="0" smtClean="0"/>
              <a:t>Пројектне ак</a:t>
            </a:r>
            <a:r>
              <a:rPr lang="x-none" u="sng" baseline="0" smtClean="0"/>
              <a:t>тивности</a:t>
            </a:r>
            <a:endParaRPr lang="x-none" u="sng" smtClean="0"/>
          </a:p>
          <a:p>
            <a:pPr>
              <a:buFontTx/>
              <a:buChar char="-"/>
            </a:pPr>
            <a:r>
              <a:rPr lang="x-none" dirty="0" smtClean="0"/>
              <a:t> </a:t>
            </a:r>
            <a:r>
              <a:rPr lang="sr-Latn-CS" dirty="0" smtClean="0"/>
              <a:t>Пројекат спроводи заједничке пословне саветодавне услуге</a:t>
            </a:r>
            <a:endParaRPr lang="x-none" dirty="0" smtClean="0"/>
          </a:p>
          <a:p>
            <a:pPr>
              <a:buFontTx/>
              <a:buChar char="-"/>
            </a:pPr>
            <a:r>
              <a:rPr lang="x-none" baseline="0" smtClean="0"/>
              <a:t> </a:t>
            </a:r>
            <a:r>
              <a:rPr lang="sr-Cyrl-CS" baseline="0" dirty="0" smtClean="0"/>
              <a:t>П</a:t>
            </a:r>
            <a:r>
              <a:rPr lang="sr-Latn-CS" dirty="0" smtClean="0"/>
              <a:t>ромовише сарадњу између предузећа и регион</a:t>
            </a:r>
            <a:r>
              <a:rPr lang="x-none" dirty="0" smtClean="0"/>
              <a:t>алних</a:t>
            </a:r>
            <a:r>
              <a:rPr lang="sr-Latn-CS" dirty="0" smtClean="0"/>
              <a:t> универзитета и истраживачких институција у пружању иновација и </a:t>
            </a:r>
            <a:r>
              <a:rPr lang="x-none" dirty="0" smtClean="0"/>
              <a:t>професионалних </a:t>
            </a:r>
            <a:r>
              <a:rPr lang="sr-Latn-CS" dirty="0" smtClean="0"/>
              <a:t>услуг</a:t>
            </a:r>
            <a:r>
              <a:rPr lang="x-none" smtClean="0"/>
              <a:t>а</a:t>
            </a:r>
            <a:endParaRPr lang="x-none" dirty="0" smtClean="0"/>
          </a:p>
          <a:p>
            <a:pPr>
              <a:buFontTx/>
              <a:buChar char="-"/>
            </a:pPr>
            <a:r>
              <a:rPr lang="x-none" dirty="0" smtClean="0"/>
              <a:t> Пројекат такође </a:t>
            </a:r>
            <a:r>
              <a:rPr lang="sr-Latn-CS" dirty="0" smtClean="0"/>
              <a:t>промовише програмске области</a:t>
            </a:r>
            <a:r>
              <a:rPr lang="x-none" dirty="0" smtClean="0"/>
              <a:t> </a:t>
            </a:r>
            <a:r>
              <a:rPr lang="sr-Latn-CS" dirty="0" smtClean="0"/>
              <a:t>потенцијалним инвеститорима и посетиоцима</a:t>
            </a:r>
            <a:r>
              <a:rPr lang="x-none" dirty="0" smtClean="0"/>
              <a:t>,</a:t>
            </a:r>
            <a:r>
              <a:rPr lang="sr-Latn-CS" dirty="0" smtClean="0"/>
              <a:t> кроз маркетинг и видљивост ак</a:t>
            </a:r>
            <a:r>
              <a:rPr lang="x-none" smtClean="0"/>
              <a:t>тивности</a:t>
            </a:r>
            <a:endParaRPr lang="x-none" dirty="0" smtClean="0"/>
          </a:p>
          <a:p>
            <a:r>
              <a:rPr lang="x-none" dirty="0" smtClean="0"/>
              <a:t>- Web</a:t>
            </a:r>
            <a:r>
              <a:rPr lang="x-none" baseline="0" dirty="0" smtClean="0"/>
              <a:t> страница </a:t>
            </a:r>
            <a:r>
              <a:rPr lang="sr-Latn-CS" dirty="0" smtClean="0"/>
              <a:t>http://www.ecoruralnet.org/en/web/ecoruralnetweb/home</a:t>
            </a:r>
            <a:r>
              <a:rPr lang="x-none" dirty="0" smtClean="0"/>
              <a:t> </a:t>
            </a:r>
            <a:endParaRPr lang="sr-Latn-C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r-Latn-CS" sz="11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CC302-3768-4B6F-8478-19C4829B4344}" type="datetimeFigureOut">
              <a:rPr lang="en-US"/>
              <a:pPr>
                <a:defRPr/>
              </a:pPr>
              <a:t>9/25/2012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82580-3128-4F4B-9B25-D708784ABE9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0C1B6-50F0-473B-9BD5-3BD6A7CC3FE5}" type="datetimeFigureOut">
              <a:rPr lang="en-US"/>
              <a:pPr>
                <a:defRPr/>
              </a:pPr>
              <a:t>9/25/2012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15DF2-EF5E-40FD-B6E9-DDF04E00756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8BC1-8C81-41E7-A461-DE376E560973}" type="datetimeFigureOut">
              <a:rPr lang="en-US"/>
              <a:pPr>
                <a:defRPr/>
              </a:pPr>
              <a:t>9/25/2012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E859F-D94E-4012-910A-874A70A5BA6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DE298-1A25-4F5C-8B90-2DB667249EC8}" type="datetimeFigureOut">
              <a:rPr lang="en-US"/>
              <a:pPr>
                <a:defRPr/>
              </a:pPr>
              <a:t>9/25/2012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6524D-E3EB-4B55-9050-5571040BABD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CE7A8-ED31-495D-A54E-5C2CD3A09A2D}" type="datetimeFigureOut">
              <a:rPr lang="en-US"/>
              <a:pPr>
                <a:defRPr/>
              </a:pPr>
              <a:t>9/25/2012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7ED1C-B97F-4709-BFE6-060B16FF035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DAD94-DE2A-4064-9C41-34F8398AFF4F}" type="datetimeFigureOut">
              <a:rPr lang="en-US"/>
              <a:pPr>
                <a:defRPr/>
              </a:pPr>
              <a:t>9/25/2012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AF8C5-B286-443B-A984-B19C530D8CD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1D39A-C292-48D4-94C6-77357CAE2E03}" type="datetimeFigureOut">
              <a:rPr lang="en-US"/>
              <a:pPr>
                <a:defRPr/>
              </a:pPr>
              <a:t>9/25/2012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EE92E-1116-469C-90D9-A7732348E6E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98BAD-D851-47BE-BF36-7C217896FE1E}" type="datetimeFigureOut">
              <a:rPr lang="en-US"/>
              <a:pPr>
                <a:defRPr/>
              </a:pPr>
              <a:t>9/25/2012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6504D-7F2A-4516-8ED8-74600DBBC38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944C4-3FC6-454D-9756-DC313F4E4F1F}" type="datetimeFigureOut">
              <a:rPr lang="en-US"/>
              <a:pPr>
                <a:defRPr/>
              </a:pPr>
              <a:t>9/25/2012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66C19-42D4-4243-97EE-6AC293E322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8941F-D831-4343-86B8-F3284F835845}" type="datetimeFigureOut">
              <a:rPr lang="en-US"/>
              <a:pPr>
                <a:defRPr/>
              </a:pPr>
              <a:t>9/25/2012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EB1FC-40FB-4B12-8984-360D45037D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A98DE-C2AD-4D97-9650-C53B4A0BED18}" type="datetimeFigureOut">
              <a:rPr lang="en-US"/>
              <a:pPr>
                <a:defRPr/>
              </a:pPr>
              <a:t>9/25/2012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635E9-B308-4CC0-80E6-302EBD63D4F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677D88-760C-4BFE-BD39-8DC3280E7ABA}" type="datetimeFigureOut">
              <a:rPr lang="en-US"/>
              <a:pPr>
                <a:defRPr/>
              </a:pPr>
              <a:t>9/25/2012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BBC4C6-3872-41CA-BFCB-9F1D3C8BBC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seio.gov.rs/" TargetMode="External"/><Relationship Id="rId4" Type="http://schemas.openxmlformats.org/officeDocument/2006/relationships/hyperlink" Target="http://www.evropa.gov.r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snovni-prv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750"/>
            <a:ext cx="9296400" cy="701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47800" y="2362200"/>
            <a:ext cx="624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800" b="1" i="1" dirty="0" smtClean="0">
                <a:solidFill>
                  <a:srgbClr val="002060"/>
                </a:solidFill>
                <a:latin typeface="+mn-lt"/>
              </a:rPr>
              <a:t>P</a:t>
            </a:r>
            <a:r>
              <a:rPr lang="x-none" sz="2800" b="1" i="1" dirty="0" smtClean="0">
                <a:solidFill>
                  <a:srgbClr val="002060"/>
                </a:solidFill>
                <a:latin typeface="+mn-lt"/>
              </a:rPr>
              <a:t>ROJEKTI NAJBOLJE PRAKSE 2007 – 2012</a:t>
            </a:r>
          </a:p>
          <a:p>
            <a:pPr algn="ctr"/>
            <a:endParaRPr lang="x-none" sz="2800" b="1" i="1" dirty="0" smtClean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x-none" sz="2800" b="1" i="1" dirty="0" smtClean="0">
                <a:solidFill>
                  <a:srgbClr val="C00000"/>
                </a:solidFill>
                <a:latin typeface="+mn-lt"/>
              </a:rPr>
              <a:t>BEST PROJECTS 2007 - 2012 </a:t>
            </a:r>
            <a:endParaRPr lang="sr-Latn-CS" sz="2800" b="1" i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pozadin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09075" cy="687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71600" y="304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x-none" dirty="0" smtClean="0"/>
          </a:p>
          <a:p>
            <a:pPr algn="ctr"/>
            <a:endParaRPr lang="sr-Latn-CS" dirty="0"/>
          </a:p>
        </p:txBody>
      </p:sp>
      <p:pic>
        <p:nvPicPr>
          <p:cNvPr id="1026" name="Picture 2" descr="C:\Users\korisnik\AppData\Local\Temp\Rar$DIa0.137\Logo srb-m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1524000"/>
            <a:ext cx="3006436" cy="1066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0" y="22860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 smtClean="0">
                <a:solidFill>
                  <a:srgbClr val="002060"/>
                </a:solidFill>
                <a:latin typeface="+mn-lt"/>
              </a:rPr>
              <a:t>Odr</a:t>
            </a:r>
            <a:r>
              <a:rPr lang="x-none" sz="2400" b="1" dirty="0" smtClean="0">
                <a:solidFill>
                  <a:srgbClr val="002060"/>
                </a:solidFill>
                <a:latin typeface="+mn-lt"/>
              </a:rPr>
              <a:t>živi razvoj biciklizma</a:t>
            </a:r>
            <a:endParaRPr lang="en-GB" sz="2400" b="1" dirty="0" smtClean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sr-Latn-CS" sz="2400" b="1" dirty="0" smtClean="0">
                <a:solidFill>
                  <a:srgbClr val="C00000"/>
                </a:solidFill>
                <a:latin typeface="+mn-lt"/>
              </a:rPr>
              <a:t>Sustainable Biking Development</a:t>
            </a:r>
            <a:endParaRPr lang="sr-Latn-CS" sz="24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048000"/>
            <a:ext cx="365636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971800"/>
            <a:ext cx="4038600" cy="2701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6248400" y="1524000"/>
            <a:ext cx="27803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+mn-lt"/>
              </a:rPr>
              <a:t>The City of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Kraljev</a:t>
            </a:r>
            <a:r>
              <a:rPr lang="x-none" b="1" dirty="0" smtClean="0">
                <a:solidFill>
                  <a:srgbClr val="C00000"/>
                </a:solidFill>
                <a:latin typeface="+mn-lt"/>
              </a:rPr>
              <a:t>o</a:t>
            </a:r>
          </a:p>
          <a:p>
            <a:endParaRPr lang="x-none" b="1" dirty="0" smtClean="0">
              <a:solidFill>
                <a:srgbClr val="C00000"/>
              </a:solidFill>
              <a:latin typeface="+mn-lt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+mn-lt"/>
              </a:rPr>
              <a:t>The Municipality of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Pljevlja</a:t>
            </a:r>
            <a:endParaRPr lang="x-none" b="1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1524000"/>
            <a:ext cx="27363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b="1" dirty="0" smtClean="0">
                <a:solidFill>
                  <a:srgbClr val="002060"/>
                </a:solidFill>
                <a:latin typeface="+mn-lt"/>
              </a:rPr>
              <a:t>Grad Kraljevo, Srbija</a:t>
            </a:r>
            <a:endParaRPr lang="sr-Latn-CS" b="1" dirty="0" smtClean="0">
              <a:solidFill>
                <a:srgbClr val="002060"/>
              </a:solidFill>
              <a:latin typeface="+mn-lt"/>
            </a:endParaRPr>
          </a:p>
          <a:p>
            <a:endParaRPr lang="x-none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x-none" b="1" dirty="0" smtClean="0">
                <a:solidFill>
                  <a:srgbClr val="002060"/>
                </a:solidFill>
                <a:latin typeface="+mn-lt"/>
              </a:rPr>
              <a:t>Opština Pljevlja, Crna Gora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pozadin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09075" cy="687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9" name="Picture 1" descr="C:\Users\korisnik\AppData\Local\Temp\SEE_colour_TC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219200"/>
            <a:ext cx="2188464" cy="8808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57400" y="3810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b="1" i="1" dirty="0" smtClean="0">
                <a:solidFill>
                  <a:srgbClr val="002060"/>
                </a:solidFill>
                <a:latin typeface="+mn-lt"/>
              </a:rPr>
              <a:t>NELI</a:t>
            </a:r>
          </a:p>
        </p:txBody>
      </p:sp>
      <p:sp>
        <p:nvSpPr>
          <p:cNvPr id="9" name="Rectangle 8"/>
          <p:cNvSpPr/>
          <p:nvPr/>
        </p:nvSpPr>
        <p:spPr>
          <a:xfrm>
            <a:off x="5791200" y="914400"/>
            <a:ext cx="33528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1600" b="1" dirty="0" smtClean="0">
                <a:solidFill>
                  <a:srgbClr val="C00000"/>
                </a:solidFill>
                <a:latin typeface="+mn-lt"/>
              </a:rPr>
              <a:t>Lead partner: CERONAV - Romanian Maritime Training Centre, Romania</a:t>
            </a:r>
          </a:p>
          <a:p>
            <a:endParaRPr lang="x-none" sz="1600" b="1" dirty="0" smtClean="0">
              <a:solidFill>
                <a:srgbClr val="C00000"/>
              </a:solidFill>
              <a:latin typeface="+mn-lt"/>
            </a:endParaRPr>
          </a:p>
          <a:p>
            <a:r>
              <a:rPr lang="x-none" sz="1600" b="1" dirty="0" smtClean="0">
                <a:solidFill>
                  <a:srgbClr val="C00000"/>
                </a:solidFill>
                <a:latin typeface="+mn-lt"/>
              </a:rPr>
              <a:t>Serbian partner: </a:t>
            </a:r>
            <a:r>
              <a:rPr lang="en-GB" sz="1600" b="1" dirty="0" smtClean="0">
                <a:solidFill>
                  <a:srgbClr val="C00000"/>
                </a:solidFill>
                <a:latin typeface="+mn-lt"/>
              </a:rPr>
              <a:t>School of shipping, shipbuilding and </a:t>
            </a:r>
            <a:r>
              <a:rPr lang="en-GB" sz="1600" b="1" dirty="0" err="1" smtClean="0">
                <a:solidFill>
                  <a:srgbClr val="C00000"/>
                </a:solidFill>
                <a:latin typeface="+mn-lt"/>
              </a:rPr>
              <a:t>hydrobuilding</a:t>
            </a:r>
            <a:r>
              <a:rPr lang="x-none" sz="1600" b="1" dirty="0" smtClean="0">
                <a:solidFill>
                  <a:srgbClr val="C00000"/>
                </a:solidFill>
                <a:latin typeface="+mn-lt"/>
              </a:rPr>
              <a:t>, Serbia</a:t>
            </a:r>
            <a:endParaRPr lang="pl-PL" sz="1600" b="1" dirty="0" smtClean="0">
              <a:solidFill>
                <a:srgbClr val="C00000"/>
              </a:solidFill>
              <a:latin typeface="+mn-lt"/>
            </a:endParaRPr>
          </a:p>
          <a:p>
            <a:endParaRPr lang="sr-Latn-CS" sz="1400" dirty="0"/>
          </a:p>
        </p:txBody>
      </p:sp>
      <p:pic>
        <p:nvPicPr>
          <p:cNvPr id="62468" name="Picture 4" descr="http://portgalati.com/imagini/775115cerona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2971800"/>
            <a:ext cx="4153069" cy="2764635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28600" y="1219200"/>
            <a:ext cx="3276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 smtClean="0">
                <a:solidFill>
                  <a:srgbClr val="002060"/>
                </a:solidFill>
                <a:latin typeface="+mn-lt"/>
              </a:rPr>
              <a:t>Vodeći partner: CERONAV – Rumunski pomorski edukativni centar, Rumunija</a:t>
            </a:r>
          </a:p>
          <a:p>
            <a:endParaRPr lang="pl-PL" sz="1600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pl-PL" sz="1600" b="1" dirty="0" smtClean="0">
                <a:solidFill>
                  <a:srgbClr val="002060"/>
                </a:solidFill>
                <a:latin typeface="+mn-lt"/>
              </a:rPr>
              <a:t>Škola za Brodarstvo Brodogradnju i Hidrogradnju, Srbija</a:t>
            </a:r>
            <a:endParaRPr lang="sr-Latn-CS" sz="16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2472" name="Picture 8" descr="C:\Users\korisnik\AppData\Local\Temp\Rar$DIa0.169\proba sa djacima u SBB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2971800"/>
            <a:ext cx="3810000" cy="2850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pozadin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76"/>
            <a:ext cx="9109075" cy="687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WLAN instalation at Iron Gate I - visibili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2590800"/>
            <a:ext cx="4800600" cy="3189028"/>
          </a:xfrm>
          <a:prstGeom prst="rect">
            <a:avLst/>
          </a:prstGeom>
        </p:spPr>
      </p:pic>
      <p:pic>
        <p:nvPicPr>
          <p:cNvPr id="6" name="Picture 5" descr="WLAN instalation at Iron Gate I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2590800"/>
            <a:ext cx="3429000" cy="3200400"/>
          </a:xfrm>
          <a:prstGeom prst="rect">
            <a:avLst/>
          </a:prstGeom>
        </p:spPr>
      </p:pic>
      <p:pic>
        <p:nvPicPr>
          <p:cNvPr id="12289" name="Picture 1" descr="C:\Users\korisnik\AppData\Local\Temp\SEE_colour_TC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1219200"/>
            <a:ext cx="2209800" cy="8808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57400" y="3810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b="1" i="1" dirty="0" smtClean="0">
                <a:solidFill>
                  <a:srgbClr val="002060"/>
                </a:solidFill>
                <a:latin typeface="+mn-lt"/>
              </a:rPr>
              <a:t>NEWADA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1219200"/>
            <a:ext cx="32766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>
                <a:solidFill>
                  <a:srgbClr val="002060"/>
                </a:solidFill>
              </a:rPr>
              <a:t>Vodeći partner: </a:t>
            </a:r>
            <a:r>
              <a:rPr lang="de-DE" sz="1400" b="1" dirty="0" smtClean="0">
                <a:solidFill>
                  <a:srgbClr val="002060"/>
                </a:solidFill>
              </a:rPr>
              <a:t>via donau – Österreichische Wasserstraßen-Gesellschaft mbH </a:t>
            </a:r>
            <a:endParaRPr lang="pl-PL" sz="1400" b="1" dirty="0" smtClean="0">
              <a:solidFill>
                <a:srgbClr val="002060"/>
              </a:solidFill>
            </a:endParaRPr>
          </a:p>
          <a:p>
            <a:endParaRPr lang="pl-PL" sz="1400" b="1" dirty="0" smtClean="0">
              <a:solidFill>
                <a:srgbClr val="002060"/>
              </a:solidFill>
            </a:endParaRPr>
          </a:p>
          <a:p>
            <a:r>
              <a:rPr lang="pl-PL" sz="1400" b="1" dirty="0" smtClean="0">
                <a:solidFill>
                  <a:srgbClr val="002060"/>
                </a:solidFill>
              </a:rPr>
              <a:t>Srpski partner: Plovput</a:t>
            </a:r>
            <a:endParaRPr lang="sr-Latn-CS" sz="1400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91200" y="1066800"/>
            <a:ext cx="3352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1400" b="1" dirty="0" smtClean="0">
                <a:solidFill>
                  <a:srgbClr val="C00000"/>
                </a:solidFill>
              </a:rPr>
              <a:t>LP - CERONAV - </a:t>
            </a:r>
            <a:r>
              <a:rPr lang="de-DE" sz="1400" b="1" dirty="0" smtClean="0">
                <a:solidFill>
                  <a:srgbClr val="C00000"/>
                </a:solidFill>
              </a:rPr>
              <a:t>via donau – Österreichische Wasserstraßen-Gesellschaft mbH </a:t>
            </a:r>
            <a:endParaRPr lang="sr-Latn-CS" sz="1400" b="1" dirty="0" smtClean="0">
              <a:solidFill>
                <a:srgbClr val="C00000"/>
              </a:solidFill>
            </a:endParaRPr>
          </a:p>
          <a:p>
            <a:endParaRPr lang="x-none" sz="1400" b="1" dirty="0" smtClean="0">
              <a:solidFill>
                <a:srgbClr val="C00000"/>
              </a:solidFill>
            </a:endParaRPr>
          </a:p>
          <a:p>
            <a:r>
              <a:rPr lang="x-none" sz="1400" b="1" dirty="0" smtClean="0">
                <a:solidFill>
                  <a:srgbClr val="C00000"/>
                </a:solidFill>
              </a:rPr>
              <a:t>Serbian partner: Plovput</a:t>
            </a:r>
            <a:endParaRPr lang="pl-PL" sz="1400" b="1" dirty="0" smtClean="0">
              <a:solidFill>
                <a:srgbClr val="C00000"/>
              </a:solidFill>
            </a:endParaRPr>
          </a:p>
          <a:p>
            <a:endParaRPr lang="sr-Latn-C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pozadin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76"/>
            <a:ext cx="9109075" cy="687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352800" y="228600"/>
            <a:ext cx="26234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sz="2400" b="1" dirty="0" smtClean="0">
                <a:solidFill>
                  <a:srgbClr val="002060"/>
                </a:solidFill>
                <a:latin typeface="+mn-lt"/>
              </a:rPr>
              <a:t>Nazad u budućnost</a:t>
            </a:r>
            <a:endParaRPr lang="sr-Latn-CS" sz="2400" b="1" dirty="0" smtClean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sr-Latn-CS" sz="2400" b="1" dirty="0" smtClean="0">
                <a:solidFill>
                  <a:srgbClr val="C00000"/>
                </a:solidFill>
                <a:latin typeface="+mn-lt"/>
              </a:rPr>
              <a:t>Back to future</a:t>
            </a:r>
            <a:endParaRPr lang="sr-Latn-CS" sz="24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7170" name="Picture 2" descr="http://www.romania-serbia.net/images/stories/BRCT-Timisoara/2011/Comunicare/VIM/logo_ipa_englez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143000"/>
            <a:ext cx="2362200" cy="1234786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667000"/>
            <a:ext cx="3886228" cy="291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2667000"/>
            <a:ext cx="4479925" cy="285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28600" y="1143000"/>
            <a:ext cx="2971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Grad Zrenjanin</a:t>
            </a:r>
            <a:r>
              <a:rPr kumimoji="0" lang="x-none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, S</a:t>
            </a:r>
            <a:r>
              <a:rPr kumimoji="0" lang="sr-Latn-CS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rbija</a:t>
            </a:r>
            <a:endParaRPr kumimoji="0" lang="x-none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x-none" b="1" dirty="0" smtClean="0">
                <a:solidFill>
                  <a:srgbClr val="002060"/>
                </a:solidFill>
                <a:latin typeface="+mn-lt"/>
              </a:rPr>
              <a:t>Privredna komora za industriju i poljoprivredu u Temišvaru, Rumunija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867400" y="1066800"/>
            <a:ext cx="2971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City of </a:t>
            </a:r>
            <a:r>
              <a:rPr kumimoji="0" lang="en-GB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Zrenjanin</a:t>
            </a:r>
            <a:r>
              <a:rPr kumimoji="0" lang="x-none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, Serbia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en-GB" b="1" dirty="0" err="1" smtClean="0">
                <a:solidFill>
                  <a:srgbClr val="C00000"/>
                </a:solidFill>
                <a:latin typeface="+mn-lt"/>
              </a:rPr>
              <a:t>Timişoara</a:t>
            </a:r>
            <a:r>
              <a:rPr lang="en-GB" b="1" dirty="0" smtClean="0">
                <a:solidFill>
                  <a:srgbClr val="C00000"/>
                </a:solidFill>
                <a:latin typeface="+mn-lt"/>
              </a:rPr>
              <a:t> Chamber of Commerce, Industry and Agriculture</a:t>
            </a:r>
            <a:r>
              <a:rPr lang="x-none" b="1" dirty="0" smtClean="0">
                <a:solidFill>
                  <a:srgbClr val="C00000"/>
                </a:solidFill>
                <a:latin typeface="+mn-lt"/>
              </a:rPr>
              <a:t>, Romania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pozadin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76"/>
            <a:ext cx="9109075" cy="687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429000" y="228600"/>
            <a:ext cx="22712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400" b="1" dirty="0" smtClean="0">
                <a:solidFill>
                  <a:srgbClr val="002060"/>
                </a:solidFill>
                <a:latin typeface="+mn-lt"/>
              </a:rPr>
              <a:t>Ne tako različiti</a:t>
            </a:r>
            <a:endParaRPr lang="sr-Latn-CS" sz="2400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sr-Latn-CS" sz="2400" b="1" dirty="0" smtClean="0">
                <a:solidFill>
                  <a:srgbClr val="C00000"/>
                </a:solidFill>
                <a:latin typeface="+mn-lt"/>
              </a:rPr>
              <a:t>Not so different </a:t>
            </a:r>
            <a:endParaRPr lang="sr-Latn-CS" sz="24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7" name="Picture 2" descr="http://www.romania-serbia.net/images/stories/BRCT-Timisoara/2011/Comunicare/VIM/logo_ipa_englez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143000"/>
            <a:ext cx="2362200" cy="1234786"/>
          </a:xfrm>
          <a:prstGeom prst="rect">
            <a:avLst/>
          </a:prstGeom>
          <a:noFill/>
        </p:spPr>
      </p:pic>
      <p:pic>
        <p:nvPicPr>
          <p:cNvPr id="3076" name="Picture 4" descr="http://www.more4kids.info/uploads/Image/oct07/children-holding-hands-s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2819400"/>
            <a:ext cx="2857500" cy="28575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6006832" y="2819400"/>
            <a:ext cx="31371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  <a:latin typeface="+mn-lt"/>
              </a:rPr>
              <a:t>Pre-school Institute </a:t>
            </a:r>
            <a:r>
              <a:rPr lang="en-GB" b="1" dirty="0" err="1" smtClean="0">
                <a:solidFill>
                  <a:srgbClr val="C00000"/>
                </a:solidFill>
                <a:latin typeface="+mn-lt"/>
              </a:rPr>
              <a:t>Zrenjanin</a:t>
            </a:r>
            <a:r>
              <a:rPr lang="x-none" b="1" dirty="0" smtClean="0">
                <a:solidFill>
                  <a:srgbClr val="C00000"/>
                </a:solidFill>
                <a:latin typeface="+mn-lt"/>
              </a:rPr>
              <a:t>, Serbia</a:t>
            </a:r>
          </a:p>
          <a:p>
            <a:endParaRPr lang="x-none" b="1" dirty="0" smtClean="0">
              <a:solidFill>
                <a:srgbClr val="C00000"/>
              </a:solidFill>
              <a:latin typeface="+mn-lt"/>
            </a:endParaRPr>
          </a:p>
          <a:p>
            <a:r>
              <a:rPr lang="en-GB" b="1" dirty="0" smtClean="0">
                <a:solidFill>
                  <a:srgbClr val="C00000"/>
                </a:solidFill>
                <a:latin typeface="+mn-lt"/>
              </a:rPr>
              <a:t>Association Rainbow Moldova </a:t>
            </a:r>
            <a:r>
              <a:rPr lang="en-GB" b="1" dirty="0" err="1" smtClean="0">
                <a:solidFill>
                  <a:srgbClr val="C00000"/>
                </a:solidFill>
                <a:latin typeface="+mn-lt"/>
              </a:rPr>
              <a:t>Noua</a:t>
            </a:r>
            <a:r>
              <a:rPr lang="x-none" b="1" dirty="0" smtClean="0">
                <a:solidFill>
                  <a:srgbClr val="C00000"/>
                </a:solidFill>
                <a:latin typeface="+mn-lt"/>
              </a:rPr>
              <a:t>, Romania</a:t>
            </a:r>
            <a:endParaRPr lang="sr-Latn-CS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819400"/>
            <a:ext cx="31371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+mn-lt"/>
              </a:rPr>
              <a:t>Predškolska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n-lt"/>
              </a:rPr>
              <a:t>ustanova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n-lt"/>
              </a:rPr>
              <a:t>Zrenjanin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x-none" b="1" smtClean="0">
                <a:solidFill>
                  <a:srgbClr val="002060"/>
                </a:solidFill>
                <a:latin typeface="+mn-lt"/>
              </a:rPr>
              <a:t>, S</a:t>
            </a:r>
            <a:r>
              <a:rPr lang="sr-Latn-CS" b="1" dirty="0" smtClean="0">
                <a:solidFill>
                  <a:srgbClr val="002060"/>
                </a:solidFill>
                <a:latin typeface="+mn-lt"/>
              </a:rPr>
              <a:t>rbija</a:t>
            </a:r>
            <a:endParaRPr lang="x-none" b="1" dirty="0" smtClean="0">
              <a:solidFill>
                <a:srgbClr val="002060"/>
              </a:solidFill>
              <a:latin typeface="+mn-lt"/>
            </a:endParaRPr>
          </a:p>
          <a:p>
            <a:endParaRPr lang="x-none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en-GB" b="1" dirty="0" smtClean="0">
                <a:solidFill>
                  <a:srgbClr val="002060"/>
                </a:solidFill>
                <a:latin typeface="+mn-lt"/>
              </a:rPr>
              <a:t>A</a:t>
            </a:r>
            <a:r>
              <a:rPr lang="x-none" b="1" dirty="0" smtClean="0">
                <a:solidFill>
                  <a:srgbClr val="002060"/>
                </a:solidFill>
                <a:latin typeface="+mn-lt"/>
              </a:rPr>
              <a:t>socijacija </a:t>
            </a:r>
            <a:r>
              <a:rPr lang="en-GB" b="1" dirty="0" smtClean="0">
                <a:solidFill>
                  <a:srgbClr val="002060"/>
                </a:solidFill>
                <a:latin typeface="+mn-lt"/>
              </a:rPr>
              <a:t>Rainbow Moldova </a:t>
            </a:r>
            <a:r>
              <a:rPr lang="en-GB" b="1" dirty="0" err="1" smtClean="0">
                <a:solidFill>
                  <a:srgbClr val="002060"/>
                </a:solidFill>
                <a:latin typeface="+mn-lt"/>
              </a:rPr>
              <a:t>Noua</a:t>
            </a:r>
            <a:r>
              <a:rPr lang="x-none" b="1" dirty="0" smtClean="0">
                <a:solidFill>
                  <a:srgbClr val="002060"/>
                </a:solidFill>
                <a:latin typeface="+mn-lt"/>
              </a:rPr>
              <a:t>, Rumunija</a:t>
            </a:r>
            <a:endParaRPr lang="sr-Latn-CS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pozadin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76"/>
            <a:ext cx="9109075" cy="687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581400" y="152400"/>
            <a:ext cx="21659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sz="2400" b="1" dirty="0" smtClean="0">
                <a:solidFill>
                  <a:srgbClr val="002060"/>
                </a:solidFill>
                <a:latin typeface="+mn-lt"/>
              </a:rPr>
              <a:t>TELEMEDICINA </a:t>
            </a:r>
          </a:p>
          <a:p>
            <a:r>
              <a:rPr lang="x-none" sz="2400" b="1" dirty="0" smtClean="0">
                <a:solidFill>
                  <a:srgbClr val="C00000"/>
                </a:solidFill>
                <a:latin typeface="+mn-lt"/>
              </a:rPr>
              <a:t>TELEMEDICINE</a:t>
            </a:r>
            <a:endParaRPr lang="sr-Latn-CS" sz="24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7" name="Picture 2" descr="http://www.romania-serbia.net/images/stories/BRCT-Timisoara/2011/Comunicare/VIM/logo_ipa_englez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143000"/>
            <a:ext cx="2362200" cy="1234786"/>
          </a:xfrm>
          <a:prstGeom prst="rect">
            <a:avLst/>
          </a:prstGeom>
          <a:noFill/>
        </p:spPr>
      </p:pic>
      <p:pic>
        <p:nvPicPr>
          <p:cNvPr id="8" name="Picture 1" descr="C:\Users\korisnik\AppData\Local\Microsoft\Windows\Temporary Internet Files\Content.Outlook\BQM2G0A9\DSCF12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2819400"/>
            <a:ext cx="3505200" cy="3816773"/>
          </a:xfrm>
          <a:prstGeom prst="rect">
            <a:avLst/>
          </a:prstGeom>
          <a:noFill/>
        </p:spPr>
      </p:pic>
      <p:pic>
        <p:nvPicPr>
          <p:cNvPr id="9" name="Picture 2" descr="C:\Users\korisnik\AppData\Local\Microsoft\Windows\Temporary Internet Files\Content.Outlook\BQM2G0A9\DSCF12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2819400"/>
            <a:ext cx="3429000" cy="3810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04800" y="1219200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600" b="1" dirty="0" smtClean="0">
                <a:solidFill>
                  <a:srgbClr val="002060"/>
                </a:solidFill>
                <a:latin typeface="+mn-lt"/>
              </a:rPr>
              <a:t>Županijska bolnica za urgentna stanja u rumunskom gradu Rešica, Rumunija</a:t>
            </a:r>
            <a:endParaRPr lang="x-none" sz="1600" b="1" dirty="0" smtClean="0">
              <a:solidFill>
                <a:srgbClr val="002060"/>
              </a:solidFill>
              <a:latin typeface="+mn-lt"/>
            </a:endParaRPr>
          </a:p>
          <a:p>
            <a:endParaRPr lang="x-none" sz="1600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x-none" sz="1600" b="1" dirty="0" smtClean="0">
                <a:solidFill>
                  <a:srgbClr val="002060"/>
                </a:solidFill>
                <a:latin typeface="+mn-lt"/>
              </a:rPr>
              <a:t>Opšta bolnica Vršac, Srbija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9800" y="11430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C00000"/>
                </a:solidFill>
              </a:rPr>
              <a:t>County Hospital for emergency situation in the Romanian city of </a:t>
            </a:r>
            <a:r>
              <a:rPr lang="x-none" sz="1600" b="1" dirty="0" smtClean="0">
                <a:solidFill>
                  <a:srgbClr val="C00000"/>
                </a:solidFill>
                <a:latin typeface="+mn-lt"/>
              </a:rPr>
              <a:t>Resita</a:t>
            </a:r>
            <a:r>
              <a:rPr lang="x-none" sz="1400" b="1" dirty="0" smtClean="0">
                <a:solidFill>
                  <a:srgbClr val="C00000"/>
                </a:solidFill>
              </a:rPr>
              <a:t>, Romania </a:t>
            </a:r>
          </a:p>
          <a:p>
            <a:endParaRPr lang="x-none" sz="1400" b="1" dirty="0" smtClean="0">
              <a:solidFill>
                <a:srgbClr val="C00000"/>
              </a:solidFill>
            </a:endParaRPr>
          </a:p>
          <a:p>
            <a:r>
              <a:rPr lang="x-none" sz="1400" b="1" dirty="0" smtClean="0">
                <a:solidFill>
                  <a:srgbClr val="C00000"/>
                </a:solidFill>
              </a:rPr>
              <a:t>General Hospital Vršac, Serbia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pozadin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logo ipa"/>
          <p:cNvPicPr>
            <a:picLocks noChangeAspect="1" noChangeArrowheads="1"/>
          </p:cNvPicPr>
          <p:nvPr/>
        </p:nvPicPr>
        <p:blipFill>
          <a:blip r:embed="rId4" cstate="print"/>
          <a:srcRect r="44277"/>
          <a:stretch>
            <a:fillRect/>
          </a:stretch>
        </p:blipFill>
        <p:spPr bwMode="auto">
          <a:xfrm>
            <a:off x="2286000" y="990600"/>
            <a:ext cx="4511040" cy="12192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657600" y="457200"/>
            <a:ext cx="20097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+mn-lt"/>
              </a:rPr>
              <a:t>ALTERENERGY</a:t>
            </a:r>
            <a:endParaRPr lang="sr-Latn-CS" sz="2400" b="1" dirty="0">
              <a:latin typeface="+mn-lt"/>
            </a:endParaRPr>
          </a:p>
        </p:txBody>
      </p:sp>
      <p:pic>
        <p:nvPicPr>
          <p:cNvPr id="5" name="Picture 4" descr="alter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3886200"/>
            <a:ext cx="4419600" cy="2286000"/>
          </a:xfrm>
          <a:prstGeom prst="rect">
            <a:avLst/>
          </a:prstGeom>
        </p:spPr>
      </p:pic>
      <p:pic>
        <p:nvPicPr>
          <p:cNvPr id="7" name="Picture 6" descr="alt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76800" y="3886200"/>
            <a:ext cx="3782961" cy="2057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2209800"/>
            <a:ext cx="403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+mn-lt"/>
              </a:rPr>
              <a:t>Vo</a:t>
            </a:r>
            <a:r>
              <a:rPr lang="sr-Latn-CS" b="1" dirty="0" smtClean="0">
                <a:solidFill>
                  <a:srgbClr val="002060"/>
                </a:solidFill>
                <a:latin typeface="+mn-lt"/>
              </a:rPr>
              <a:t>deći partner: Puglia Region</a:t>
            </a:r>
          </a:p>
          <a:p>
            <a:r>
              <a:rPr lang="sr-Latn-CS" b="1" dirty="0" smtClean="0">
                <a:solidFill>
                  <a:srgbClr val="002060"/>
                </a:solidFill>
                <a:latin typeface="+mn-lt"/>
              </a:rPr>
              <a:t> – Mediterranean Department, Italija</a:t>
            </a:r>
          </a:p>
          <a:p>
            <a:endParaRPr lang="sr-Latn-CS" dirty="0" smtClean="0">
              <a:latin typeface="+mn-lt"/>
            </a:endParaRPr>
          </a:p>
          <a:p>
            <a:r>
              <a:rPr lang="sr-Latn-CS" b="1" dirty="0" smtClean="0">
                <a:solidFill>
                  <a:srgbClr val="002060"/>
                </a:solidFill>
                <a:latin typeface="+mn-lt"/>
              </a:rPr>
              <a:t>Srpski partner: Agencija za energetsku efikasnost Republike Srbije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2286000"/>
            <a:ext cx="411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>
                <a:solidFill>
                  <a:srgbClr val="C00000"/>
                </a:solidFill>
              </a:rPr>
              <a:t>Lead Partner: Puglia Region </a:t>
            </a:r>
          </a:p>
          <a:p>
            <a:r>
              <a:rPr lang="sr-Latn-CS" b="1" dirty="0" smtClean="0">
                <a:solidFill>
                  <a:srgbClr val="C00000"/>
                </a:solidFill>
              </a:rPr>
              <a:t>- Mediterranean Department, Italy</a:t>
            </a:r>
          </a:p>
          <a:p>
            <a:endParaRPr lang="sr-Latn-CS" dirty="0" smtClean="0"/>
          </a:p>
          <a:p>
            <a:r>
              <a:rPr lang="sr-Latn-CS" b="1" dirty="0" smtClean="0">
                <a:solidFill>
                  <a:srgbClr val="C00000"/>
                </a:solidFill>
              </a:rPr>
              <a:t>Serbian partner: </a:t>
            </a:r>
            <a:r>
              <a:rPr lang="en-US" b="1" dirty="0" smtClean="0">
                <a:solidFill>
                  <a:srgbClr val="C00000"/>
                </a:solidFill>
              </a:rPr>
              <a:t>Agency for Energy Efficiency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pozadin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09075" cy="687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Picture 2" descr="logo ipa"/>
          <p:cNvPicPr>
            <a:picLocks noChangeAspect="1" noChangeArrowheads="1"/>
          </p:cNvPicPr>
          <p:nvPr/>
        </p:nvPicPr>
        <p:blipFill>
          <a:blip r:embed="rId4" cstate="print"/>
          <a:srcRect r="44277"/>
          <a:stretch>
            <a:fillRect/>
          </a:stretch>
        </p:blipFill>
        <p:spPr bwMode="auto">
          <a:xfrm>
            <a:off x="2971800" y="1143000"/>
            <a:ext cx="3383280" cy="9144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8600" y="2133600"/>
            <a:ext cx="4495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b="1" dirty="0" smtClean="0">
                <a:solidFill>
                  <a:srgbClr val="002060"/>
                </a:solidFill>
                <a:latin typeface="+mn-lt"/>
              </a:rPr>
              <a:t>Vodeći partner</a:t>
            </a:r>
            <a:r>
              <a:rPr lang="sr-Latn-CS" dirty="0" smtClean="0">
                <a:solidFill>
                  <a:srgbClr val="002060"/>
                </a:solidFill>
                <a:latin typeface="+mn-lt"/>
              </a:rPr>
              <a:t>: </a:t>
            </a:r>
            <a:r>
              <a:rPr lang="sr-Latn-CS" b="1" dirty="0" smtClean="0">
                <a:solidFill>
                  <a:srgbClr val="002060"/>
                </a:solidFill>
                <a:latin typeface="+mn-lt"/>
              </a:rPr>
              <a:t>Provincija Gorica,</a:t>
            </a:r>
          </a:p>
          <a:p>
            <a:r>
              <a:rPr lang="sr-Latn-CS" b="1" dirty="0" smtClean="0">
                <a:solidFill>
                  <a:srgbClr val="002060"/>
                </a:solidFill>
                <a:latin typeface="+mn-lt"/>
              </a:rPr>
              <a:t>Italija</a:t>
            </a:r>
          </a:p>
          <a:p>
            <a:endParaRPr lang="sr-Latn-CS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sr-Latn-CS" b="1" dirty="0" smtClean="0">
                <a:solidFill>
                  <a:srgbClr val="002060"/>
                </a:solidFill>
                <a:latin typeface="+mn-lt"/>
              </a:rPr>
              <a:t>Srpski partner:Pokrajinski sekretarijat za omladinu i sport, Srbija</a:t>
            </a:r>
            <a:endParaRPr lang="sr-Latn-CS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2133601"/>
            <a:ext cx="396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>
                <a:solidFill>
                  <a:srgbClr val="C00000"/>
                </a:solidFill>
                <a:latin typeface="+mn-lt"/>
              </a:rPr>
              <a:t>Lead Partner: Province of Gorizia,Italy</a:t>
            </a:r>
          </a:p>
          <a:p>
            <a:endParaRPr lang="sr-Latn-CS" b="1" dirty="0" smtClean="0">
              <a:solidFill>
                <a:srgbClr val="C00000"/>
              </a:solidFill>
              <a:latin typeface="+mn-lt"/>
            </a:endParaRPr>
          </a:p>
          <a:p>
            <a:r>
              <a:rPr lang="sr-Latn-CS" b="1" dirty="0" smtClean="0">
                <a:solidFill>
                  <a:srgbClr val="C00000"/>
                </a:solidFill>
                <a:latin typeface="+mn-lt"/>
              </a:rPr>
              <a:t>Serbian partner: 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Provincial Secretariat for Sport and</a:t>
            </a:r>
            <a:r>
              <a:rPr lang="sr-Latn-CS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Youth</a:t>
            </a:r>
            <a:br>
              <a:rPr lang="en-US" b="1" dirty="0" smtClean="0">
                <a:solidFill>
                  <a:srgbClr val="C00000"/>
                </a:solidFill>
                <a:latin typeface="+mn-lt"/>
              </a:rPr>
            </a:br>
            <a:r>
              <a:rPr lang="en-US" b="1" dirty="0" smtClean="0">
                <a:solidFill>
                  <a:srgbClr val="C00000"/>
                </a:solidFill>
                <a:latin typeface="+mn-lt"/>
              </a:rPr>
              <a:t>Serbia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9" name="Picture 8" descr="logo youthadrine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4114800"/>
            <a:ext cx="4267200" cy="1905000"/>
          </a:xfrm>
          <a:prstGeom prst="rect">
            <a:avLst/>
          </a:prstGeom>
        </p:spPr>
      </p:pic>
      <p:pic>
        <p:nvPicPr>
          <p:cNvPr id="10" name="Picture 9" descr="konferencija 24 sep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8200" y="4114799"/>
            <a:ext cx="3962400" cy="19050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76600" y="685800"/>
            <a:ext cx="289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YOUTHADRINET</a:t>
            </a:r>
            <a:endParaRPr lang="sr-Latn-CS" sz="2400" b="1" dirty="0" smtClean="0">
              <a:solidFill>
                <a:srgbClr val="C00000"/>
              </a:solidFill>
              <a:latin typeface="+mn-lt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pozadin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09075" cy="687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4267200"/>
          </a:xfrm>
        </p:spPr>
        <p:txBody>
          <a:bodyPr rtlCol="0">
            <a:normAutofit/>
          </a:bodyPr>
          <a:lstStyle/>
          <a:p>
            <a:r>
              <a:rPr lang="x-none" sz="2400" b="1" dirty="0" smtClean="0">
                <a:solidFill>
                  <a:srgbClr val="0070C0"/>
                </a:solidFill>
              </a:rPr>
              <a:t>Kancelarija za evropske integracije</a:t>
            </a:r>
            <a:br>
              <a:rPr lang="x-none" sz="2400" b="1" dirty="0" smtClean="0">
                <a:solidFill>
                  <a:srgbClr val="0070C0"/>
                </a:solidFill>
              </a:rPr>
            </a:br>
            <a:r>
              <a:rPr lang="x-none" sz="2400" b="1" dirty="0" smtClean="0">
                <a:solidFill>
                  <a:srgbClr val="0070C0"/>
                </a:solidFill>
              </a:rPr>
              <a:t>Sektor za programe prekogranične i transnacionalne saradnje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x-none" sz="2000" smtClean="0">
                <a:hlinkClick r:id="rId4"/>
              </a:rPr>
              <a:t/>
            </a:r>
            <a:br>
              <a:rPr lang="x-none" sz="2000" smtClean="0">
                <a:hlinkClick r:id="rId4"/>
              </a:rPr>
            </a:br>
            <a:r>
              <a:rPr lang="sr-Latn-CS" sz="2800" dirty="0" smtClean="0">
                <a:hlinkClick r:id="rId4"/>
              </a:rPr>
              <a:t>www.evropa.gov.rs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>
                <a:hlinkClick r:id="rId5"/>
              </a:rPr>
              <a:t>www.seio.gov.rs</a:t>
            </a:r>
            <a:r>
              <a:rPr lang="en-GB" sz="2800" dirty="0" smtClean="0"/>
              <a:t> </a:t>
            </a:r>
            <a:r>
              <a:rPr lang="x-none" sz="2000" dirty="0" smtClean="0"/>
              <a:t/>
            </a:r>
            <a:br>
              <a:rPr lang="x-none" sz="2000" dirty="0" smtClean="0"/>
            </a:br>
            <a:r>
              <a:rPr lang="x-none" sz="2000" smtClean="0"/>
              <a:t/>
            </a:r>
            <a:br>
              <a:rPr lang="x-none" sz="2000" smtClean="0"/>
            </a:br>
            <a:r>
              <a:rPr lang="x-none" sz="6000" dirty="0" smtClean="0">
                <a:solidFill>
                  <a:srgbClr val="0070C0"/>
                </a:solidFill>
              </a:rPr>
              <a:t>Hvala na pažnji</a:t>
            </a:r>
            <a:r>
              <a:rPr lang="x-none" sz="2000" dirty="0" smtClean="0"/>
              <a:t/>
            </a:r>
            <a:br>
              <a:rPr lang="x-none" sz="2000" dirty="0" smtClean="0"/>
            </a:br>
            <a:endParaRPr lang="en-GB" sz="20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pozadin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09075" cy="687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297"/>
          <p:cNvSpPr txBox="1">
            <a:spLocks noChangeArrowheads="1"/>
          </p:cNvSpPr>
          <p:nvPr/>
        </p:nvSpPr>
        <p:spPr bwMode="auto">
          <a:xfrm>
            <a:off x="2193925" y="5065713"/>
            <a:ext cx="4968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r-Latn-CS"/>
          </a:p>
        </p:txBody>
      </p:sp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981200"/>
            <a:ext cx="2286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133600" y="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Čišćenje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sela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i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pritoka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Dunava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od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otpada</a:t>
            </a:r>
            <a:endParaRPr lang="x-none" sz="2400" b="1" dirty="0" smtClean="0">
              <a:solidFill>
                <a:srgbClr val="002060"/>
              </a:solidFill>
              <a:latin typeface="+mn-lt"/>
            </a:endParaRPr>
          </a:p>
          <a:p>
            <a:pPr algn="ctr"/>
            <a:endParaRPr lang="sr-Latn-CS" sz="2400" b="1" dirty="0" smtClean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sr-Latn-CS" sz="2400" b="1" dirty="0" smtClean="0">
                <a:solidFill>
                  <a:srgbClr val="C00000"/>
                </a:solidFill>
                <a:latin typeface="+mn-lt"/>
              </a:rPr>
              <a:t>Cleaning of Villages and Tibutaries of the Danube From Waste</a:t>
            </a:r>
            <a:endParaRPr lang="sr-Latn-CS" sz="24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8913" name="Picture 1" descr="C:\Users\korisnik\AppData\Local\Microsoft\Windows\Temporary Internet Files\Content.Outlook\BQM2G0A9\DSC_04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3886200"/>
            <a:ext cx="3545516" cy="2362200"/>
          </a:xfrm>
          <a:prstGeom prst="rect">
            <a:avLst/>
          </a:prstGeom>
          <a:noFill/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886200"/>
            <a:ext cx="354676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81000" y="2209800"/>
            <a:ext cx="27185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+mn-lt"/>
              </a:rPr>
              <a:t>Opština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n-lt"/>
              </a:rPr>
              <a:t>Majdanpek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+mn-lt"/>
              </a:rPr>
              <a:t>Srbija</a:t>
            </a:r>
            <a:endParaRPr lang="x-none" b="1" dirty="0" smtClean="0">
              <a:solidFill>
                <a:srgbClr val="002060"/>
              </a:solidFill>
              <a:latin typeface="+mn-lt"/>
            </a:endParaRPr>
          </a:p>
          <a:p>
            <a:endParaRPr lang="x-none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en-US" b="1" dirty="0" err="1" smtClean="0">
                <a:solidFill>
                  <a:srgbClr val="002060"/>
                </a:solidFill>
                <a:latin typeface="+mn-lt"/>
              </a:rPr>
              <a:t>Opština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n-lt"/>
              </a:rPr>
              <a:t>Dimovo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+mn-lt"/>
              </a:rPr>
              <a:t>Bugarska</a:t>
            </a:r>
            <a:endParaRPr lang="sr-Latn-CS" b="1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67400" y="2133600"/>
            <a:ext cx="288091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b="1" dirty="0" smtClean="0">
                <a:solidFill>
                  <a:srgbClr val="C00000"/>
                </a:solidFill>
                <a:latin typeface="+mn-lt"/>
              </a:rPr>
              <a:t>Municipality of Majdanpek, </a:t>
            </a:r>
          </a:p>
          <a:p>
            <a:r>
              <a:rPr lang="x-none" b="1" dirty="0" smtClean="0">
                <a:solidFill>
                  <a:srgbClr val="C00000"/>
                </a:solidFill>
                <a:latin typeface="+mn-lt"/>
              </a:rPr>
              <a:t>Serbia</a:t>
            </a:r>
          </a:p>
          <a:p>
            <a:endParaRPr lang="x-none" b="1" dirty="0" smtClean="0">
              <a:solidFill>
                <a:srgbClr val="C00000"/>
              </a:solidFill>
              <a:latin typeface="+mn-lt"/>
            </a:endParaRPr>
          </a:p>
          <a:p>
            <a:r>
              <a:rPr lang="x-none" b="1" dirty="0" smtClean="0">
                <a:solidFill>
                  <a:srgbClr val="C00000"/>
                </a:solidFill>
                <a:latin typeface="+mn-lt"/>
              </a:rPr>
              <a:t>Municipality of 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Dimovo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, </a:t>
            </a:r>
            <a:endParaRPr lang="x-none" b="1" dirty="0" smtClean="0">
              <a:solidFill>
                <a:srgbClr val="C00000"/>
              </a:solidFill>
              <a:latin typeface="+mn-lt"/>
            </a:endParaRPr>
          </a:p>
          <a:p>
            <a:r>
              <a:rPr lang="x-none" b="1" dirty="0" smtClean="0">
                <a:solidFill>
                  <a:srgbClr val="C00000"/>
                </a:solidFill>
                <a:latin typeface="+mn-lt"/>
              </a:rPr>
              <a:t>Bulgaria</a:t>
            </a:r>
            <a:endParaRPr lang="sr-Latn-CS" b="1" dirty="0" smtClean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pozadin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0"/>
            <a:ext cx="9109075" cy="687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297"/>
          <p:cNvSpPr txBox="1">
            <a:spLocks noChangeArrowheads="1"/>
          </p:cNvSpPr>
          <p:nvPr/>
        </p:nvSpPr>
        <p:spPr bwMode="auto">
          <a:xfrm>
            <a:off x="2193925" y="5065713"/>
            <a:ext cx="4968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r-Latn-CS"/>
          </a:p>
        </p:txBody>
      </p:sp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981200"/>
            <a:ext cx="2286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86000" y="0"/>
            <a:ext cx="457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CS" sz="2400" b="1" dirty="0" smtClean="0">
                <a:solidFill>
                  <a:srgbClr val="002060"/>
                </a:solidFill>
                <a:latin typeface="+mn-lt"/>
              </a:rPr>
              <a:t>Jačanje forenzičkih kapaciteta u domenu prevencije prekograničnog organizovanog kriminala u oblasti borbe protiv trgovine narkoticima</a:t>
            </a:r>
          </a:p>
          <a:p>
            <a:pPr algn="ctr"/>
            <a:endParaRPr lang="sr-Latn-CS" sz="2400" b="1" dirty="0" smtClean="0">
              <a:solidFill>
                <a:srgbClr val="002060"/>
              </a:solidFill>
              <a:latin typeface="+mn-lt"/>
            </a:endParaRPr>
          </a:p>
          <a:p>
            <a:pPr algn="ctr"/>
            <a:endParaRPr lang="x-none" sz="2400" b="1" i="1" dirty="0" smtClean="0">
              <a:solidFill>
                <a:srgbClr val="002060"/>
              </a:solidFill>
              <a:latin typeface="+mn-lt"/>
            </a:endParaRPr>
          </a:p>
          <a:p>
            <a:pPr algn="ctr"/>
            <a:endParaRPr lang="x-none" sz="2400" b="1" i="1" dirty="0" smtClean="0">
              <a:solidFill>
                <a:srgbClr val="002060"/>
              </a:solidFill>
              <a:latin typeface="+mn-lt"/>
            </a:endParaRPr>
          </a:p>
          <a:p>
            <a:pPr algn="ctr"/>
            <a:endParaRPr lang="x-none" sz="2400" b="1" i="1" dirty="0" smtClean="0">
              <a:solidFill>
                <a:srgbClr val="002060"/>
              </a:solidFill>
              <a:latin typeface="+mn-lt"/>
            </a:endParaRPr>
          </a:p>
          <a:p>
            <a:pPr algn="ctr"/>
            <a:endParaRPr lang="x-none" sz="2400" b="1" i="1" dirty="0" smtClean="0">
              <a:solidFill>
                <a:srgbClr val="002060"/>
              </a:solidFill>
              <a:latin typeface="+mn-lt"/>
            </a:endParaRPr>
          </a:p>
          <a:p>
            <a:pPr algn="ctr"/>
            <a:endParaRPr lang="sr-Latn-CS" sz="2400" b="1" dirty="0" smtClean="0">
              <a:solidFill>
                <a:srgbClr val="C00000"/>
              </a:solidFill>
              <a:latin typeface="+mn-lt"/>
            </a:endParaRPr>
          </a:p>
          <a:p>
            <a:pPr algn="ctr"/>
            <a:r>
              <a:rPr lang="sr-Latn-CS" sz="2400" b="1" dirty="0" smtClean="0">
                <a:solidFill>
                  <a:srgbClr val="C00000"/>
                </a:solidFill>
                <a:latin typeface="+mn-lt"/>
              </a:rPr>
              <a:t>Strenghtening of forensic capacities in the domain of the organised cross border crime prevention in the field of narcotics trafficking</a:t>
            </a:r>
            <a:endParaRPr lang="sr-Latn-CS"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4267200"/>
            <a:ext cx="3441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/>
              <a:t> </a:t>
            </a:r>
            <a:endParaRPr lang="sr-Latn-C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905000"/>
            <a:ext cx="259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 smtClean="0">
                <a:solidFill>
                  <a:srgbClr val="002060"/>
                </a:solidFill>
                <a:latin typeface="+mn-lt"/>
              </a:rPr>
              <a:t>Ministarstvo unutrašnjih poslova, Niš, Srbija</a:t>
            </a:r>
          </a:p>
          <a:p>
            <a:endParaRPr lang="x-none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x-none" b="1" dirty="0" smtClean="0">
                <a:solidFill>
                  <a:srgbClr val="002060"/>
                </a:solidFill>
                <a:latin typeface="+mn-lt"/>
              </a:rPr>
              <a:t>Ministarstvo Unutrašnjih poslova, Bugarska</a:t>
            </a:r>
            <a:endParaRPr lang="sr-Latn-CS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1200" y="1828800"/>
            <a:ext cx="3200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  <a:latin typeface="+mn-lt"/>
              </a:rPr>
              <a:t>Ministry of Interior</a:t>
            </a:r>
            <a:r>
              <a:rPr lang="x-none" b="1" dirty="0" smtClean="0">
                <a:solidFill>
                  <a:srgbClr val="C00000"/>
                </a:solidFill>
                <a:latin typeface="+mn-lt"/>
              </a:rPr>
              <a:t> of the Republic of Serbia, Niš, Serbia</a:t>
            </a:r>
          </a:p>
          <a:p>
            <a:endParaRPr lang="x-none" b="1" dirty="0" smtClean="0">
              <a:solidFill>
                <a:srgbClr val="C00000"/>
              </a:solidFill>
              <a:latin typeface="+mn-lt"/>
            </a:endParaRPr>
          </a:p>
          <a:p>
            <a:r>
              <a:rPr lang="en-GB" b="1" dirty="0" smtClean="0">
                <a:solidFill>
                  <a:srgbClr val="C00000"/>
                </a:solidFill>
                <a:latin typeface="+mn-lt"/>
              </a:rPr>
              <a:t>Ministry of Interior of R</a:t>
            </a:r>
            <a:r>
              <a:rPr lang="x-none" b="1" dirty="0" smtClean="0">
                <a:solidFill>
                  <a:srgbClr val="C00000"/>
                </a:solidFill>
                <a:latin typeface="+mn-lt"/>
              </a:rPr>
              <a:t>epublic of </a:t>
            </a:r>
            <a:r>
              <a:rPr lang="en-GB" b="1" dirty="0" smtClean="0">
                <a:solidFill>
                  <a:srgbClr val="C00000"/>
                </a:solidFill>
                <a:latin typeface="+mn-lt"/>
              </a:rPr>
              <a:t>Bulgaria</a:t>
            </a:r>
            <a:r>
              <a:rPr lang="x-none" b="1" dirty="0" smtClean="0">
                <a:solidFill>
                  <a:srgbClr val="C00000"/>
                </a:solidFill>
                <a:latin typeface="+mn-lt"/>
              </a:rPr>
              <a:t>, Bulgaria</a:t>
            </a:r>
          </a:p>
          <a:p>
            <a:endParaRPr lang="sr-Latn-CS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pozadin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0"/>
            <a:ext cx="9109075" cy="687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886200" y="304800"/>
            <a:ext cx="15567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sz="2400" b="1" dirty="0" smtClean="0">
                <a:solidFill>
                  <a:srgbClr val="002060"/>
                </a:solidFill>
                <a:latin typeface="+mn-lt"/>
              </a:rPr>
              <a:t>Crossovers</a:t>
            </a:r>
          </a:p>
          <a:p>
            <a:r>
              <a:rPr lang="x-none" sz="2400" b="1" dirty="0" smtClean="0">
                <a:solidFill>
                  <a:srgbClr val="C00000"/>
                </a:solidFill>
                <a:latin typeface="+mn-lt"/>
              </a:rPr>
              <a:t>Crossovers</a:t>
            </a:r>
            <a:endParaRPr lang="sr-Latn-CS" sz="24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8" name="Picture 7" descr="logo_novi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143000"/>
            <a:ext cx="1828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667000"/>
            <a:ext cx="4234613" cy="284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2667000"/>
            <a:ext cx="431391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5638800" y="1219200"/>
            <a:ext cx="335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rgbClr val="C00000"/>
                </a:solidFill>
                <a:latin typeface="+mn-lt"/>
              </a:rPr>
              <a:t>Association “Rare” </a:t>
            </a:r>
            <a:r>
              <a:rPr lang="en-GB" sz="1600" b="1" dirty="0" err="1" smtClean="0">
                <a:solidFill>
                  <a:srgbClr val="C00000"/>
                </a:solidFill>
                <a:latin typeface="+mn-lt"/>
              </a:rPr>
              <a:t>Vinkovci</a:t>
            </a:r>
            <a:r>
              <a:rPr lang="x-none" sz="1600" b="1" dirty="0" smtClean="0">
                <a:solidFill>
                  <a:srgbClr val="C00000"/>
                </a:solidFill>
                <a:latin typeface="+mn-lt"/>
              </a:rPr>
              <a:t>, Croatia</a:t>
            </a:r>
            <a:endParaRPr lang="sr-Latn-CS" sz="1600" b="1" dirty="0" smtClean="0">
              <a:solidFill>
                <a:srgbClr val="C00000"/>
              </a:solidFill>
              <a:latin typeface="+mn-lt"/>
            </a:endParaRPr>
          </a:p>
          <a:p>
            <a:endParaRPr lang="x-none" sz="1600" b="1" dirty="0" smtClean="0">
              <a:solidFill>
                <a:srgbClr val="C00000"/>
              </a:solidFill>
              <a:latin typeface="+mn-lt"/>
            </a:endParaRPr>
          </a:p>
          <a:p>
            <a:r>
              <a:rPr lang="en-GB" sz="1600" b="1" dirty="0" smtClean="0">
                <a:solidFill>
                  <a:srgbClr val="C00000"/>
                </a:solidFill>
                <a:latin typeface="+mn-lt"/>
              </a:rPr>
              <a:t>Open University Subotica</a:t>
            </a:r>
            <a:r>
              <a:rPr lang="x-none" sz="1600" b="1" dirty="0" smtClean="0">
                <a:solidFill>
                  <a:srgbClr val="C00000"/>
                </a:solidFill>
                <a:latin typeface="+mn-lt"/>
              </a:rPr>
              <a:t>, Serbia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2400" y="1295400"/>
            <a:ext cx="335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1600" b="1" dirty="0" smtClean="0">
                <a:solidFill>
                  <a:srgbClr val="002060"/>
                </a:solidFill>
                <a:latin typeface="+mj-lt"/>
              </a:rPr>
              <a:t>Asociacija ‘Rare’ </a:t>
            </a:r>
            <a:r>
              <a:rPr lang="en-GB" sz="1600" b="1" dirty="0" err="1" smtClean="0">
                <a:solidFill>
                  <a:srgbClr val="002060"/>
                </a:solidFill>
                <a:latin typeface="+mj-lt"/>
              </a:rPr>
              <a:t>Vinkovci</a:t>
            </a:r>
            <a:r>
              <a:rPr lang="x-none" sz="1600" b="1" dirty="0" smtClean="0">
                <a:solidFill>
                  <a:srgbClr val="002060"/>
                </a:solidFill>
                <a:latin typeface="+mj-lt"/>
              </a:rPr>
              <a:t>, Hrvatska</a:t>
            </a:r>
          </a:p>
          <a:p>
            <a:endParaRPr lang="x-none" sz="1600" b="1" dirty="0" smtClean="0">
              <a:solidFill>
                <a:srgbClr val="002060"/>
              </a:solidFill>
              <a:latin typeface="+mj-lt"/>
            </a:endParaRPr>
          </a:p>
          <a:p>
            <a:r>
              <a:rPr lang="en-GB" sz="1600" b="1" dirty="0" smtClean="0">
                <a:solidFill>
                  <a:srgbClr val="002060"/>
                </a:solidFill>
                <a:latin typeface="+mj-lt"/>
              </a:rPr>
              <a:t>O</a:t>
            </a:r>
            <a:r>
              <a:rPr lang="x-none" sz="1600" b="1" dirty="0" smtClean="0">
                <a:solidFill>
                  <a:srgbClr val="002060"/>
                </a:solidFill>
                <a:latin typeface="+mj-lt"/>
              </a:rPr>
              <a:t>tvoreni univerzitet </a:t>
            </a:r>
            <a:r>
              <a:rPr lang="en-GB" sz="1600" b="1" dirty="0" smtClean="0">
                <a:solidFill>
                  <a:srgbClr val="002060"/>
                </a:solidFill>
                <a:latin typeface="+mj-lt"/>
              </a:rPr>
              <a:t>Subotica</a:t>
            </a:r>
            <a:r>
              <a:rPr lang="x-none" sz="1600" b="1" dirty="0" smtClean="0">
                <a:solidFill>
                  <a:srgbClr val="002060"/>
                </a:solidFill>
                <a:latin typeface="+mj-lt"/>
              </a:rPr>
              <a:t>, Srbija</a:t>
            </a:r>
            <a:endParaRPr lang="sr-Latn-CS" sz="16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pozadin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09075" cy="687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352800" y="0"/>
            <a:ext cx="2514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r-Latn-CS" sz="2400" b="1" dirty="0" smtClean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x-none" sz="2400" b="1" dirty="0" smtClean="0">
                <a:solidFill>
                  <a:srgbClr val="002060"/>
                </a:solidFill>
                <a:latin typeface="+mn-lt"/>
              </a:rPr>
              <a:t>Mreža jabuka 2</a:t>
            </a:r>
            <a:endParaRPr lang="sr-Latn-CS" sz="2400" b="1" dirty="0" smtClean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sr-Latn-CS" sz="2400" b="1" dirty="0" smtClean="0">
                <a:solidFill>
                  <a:srgbClr val="C00000"/>
                </a:solidFill>
                <a:latin typeface="+mn-lt"/>
              </a:rPr>
              <a:t>Apple.NET 2</a:t>
            </a:r>
          </a:p>
          <a:p>
            <a:pPr algn="ctr"/>
            <a:endParaRPr lang="sr-Latn-CS" sz="24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8" name="Picture 7" descr="logo_novi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143000"/>
            <a:ext cx="1828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Users\korisnik\AppData\Local\Microsoft\Windows\Temporary Internet Files\Content.Outlook\BQM2G0A9\1106070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2743200"/>
            <a:ext cx="4114800" cy="3086100"/>
          </a:xfrm>
          <a:prstGeom prst="rect">
            <a:avLst/>
          </a:prstGeom>
          <a:noFill/>
        </p:spPr>
      </p:pic>
      <p:pic>
        <p:nvPicPr>
          <p:cNvPr id="9" name="Picture 2" descr="C:\Users\korisnik\AppData\Local\Microsoft\Windows\Temporary Internet Files\Content.Outlook\BQM2G0A9\1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2743200"/>
            <a:ext cx="4114800" cy="30861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715000" y="1143000"/>
            <a:ext cx="3429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rgbClr val="C00000"/>
                </a:solidFill>
                <a:latin typeface="+mn-lt"/>
              </a:rPr>
              <a:t>Institute for Agriculture Osijek , Croatia</a:t>
            </a:r>
          </a:p>
          <a:p>
            <a:endParaRPr lang="hr-HR" b="1" dirty="0" smtClean="0">
              <a:solidFill>
                <a:srgbClr val="C00000"/>
              </a:solidFill>
              <a:latin typeface="+mn-lt"/>
            </a:endParaRPr>
          </a:p>
          <a:p>
            <a:r>
              <a:rPr lang="hr-HR" b="1" dirty="0" smtClean="0">
                <a:solidFill>
                  <a:srgbClr val="C00000"/>
                </a:solidFill>
                <a:latin typeface="+mn-lt"/>
              </a:rPr>
              <a:t>Faculty of Agriculture Novi Sad, Serbia</a:t>
            </a:r>
            <a:endParaRPr lang="sr-Latn-C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295400"/>
            <a:ext cx="3352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rgbClr val="002060"/>
                </a:solidFill>
                <a:latin typeface="+mn-lt"/>
              </a:rPr>
              <a:t>Poljoprivredni institut Osijek , Hrvatska</a:t>
            </a:r>
          </a:p>
          <a:p>
            <a:endParaRPr lang="hr-HR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hr-HR" b="1" dirty="0" smtClean="0">
                <a:solidFill>
                  <a:srgbClr val="002060"/>
                </a:solidFill>
                <a:latin typeface="+mn-lt"/>
              </a:rPr>
              <a:t>Fakultet za poljoprivredu Novi Sad, Serbia</a:t>
            </a:r>
            <a:endParaRPr lang="sr-Latn-CS"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pozadin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09075" cy="687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www.hu-srb-ipa.com/layout/gfx/en/logo-hu-srb-ip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1371600"/>
            <a:ext cx="2428875" cy="111442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438400" y="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+mn-lt"/>
              </a:rPr>
              <a:t>Ispitivanje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n-lt"/>
              </a:rPr>
              <a:t>plodnosti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n-lt"/>
              </a:rPr>
              <a:t>pomoću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n-lt"/>
              </a:rPr>
              <a:t>endoskopske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n-lt"/>
              </a:rPr>
              <a:t>ginekologije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 – </a:t>
            </a:r>
            <a:r>
              <a:rPr lang="en-US" sz="2000" b="1" dirty="0" err="1" smtClean="0">
                <a:solidFill>
                  <a:srgbClr val="002060"/>
                </a:solidFill>
                <a:latin typeface="+mn-lt"/>
              </a:rPr>
              <a:t>zajedničko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n-lt"/>
              </a:rPr>
              <a:t>unapređenje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n-lt"/>
              </a:rPr>
              <a:t>rada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 u </a:t>
            </a:r>
            <a:r>
              <a:rPr lang="en-US" sz="2000" b="1" dirty="0" err="1" smtClean="0">
                <a:solidFill>
                  <a:srgbClr val="002060"/>
                </a:solidFill>
                <a:latin typeface="+mn-lt"/>
              </a:rPr>
              <a:t>cilju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n-lt"/>
              </a:rPr>
              <a:t>budućih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n-lt"/>
              </a:rPr>
              <a:t>istraživanja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n-lt"/>
              </a:rPr>
              <a:t>i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n-lt"/>
              </a:rPr>
              <a:t>inovacija</a:t>
            </a:r>
            <a:endParaRPr lang="sr-Latn-CS" sz="2000" b="1" dirty="0" smtClean="0">
              <a:solidFill>
                <a:srgbClr val="002060"/>
              </a:solidFill>
              <a:latin typeface="+mn-lt"/>
            </a:endParaRPr>
          </a:p>
          <a:p>
            <a:pPr algn="ctr"/>
            <a:endParaRPr lang="x-none" sz="2000" b="1" dirty="0" smtClean="0">
              <a:solidFill>
                <a:srgbClr val="002060"/>
              </a:solidFill>
              <a:latin typeface="+mn-lt"/>
            </a:endParaRPr>
          </a:p>
          <a:p>
            <a:pPr algn="ctr"/>
            <a:endParaRPr lang="x-none" sz="2000" b="1" dirty="0" smtClean="0">
              <a:solidFill>
                <a:srgbClr val="002060"/>
              </a:solidFill>
              <a:latin typeface="+mn-lt"/>
            </a:endParaRPr>
          </a:p>
          <a:p>
            <a:pPr algn="ctr"/>
            <a:endParaRPr lang="x-none" sz="2000" b="1" dirty="0" smtClean="0">
              <a:solidFill>
                <a:srgbClr val="002060"/>
              </a:solidFill>
              <a:latin typeface="+mn-lt"/>
            </a:endParaRPr>
          </a:p>
          <a:p>
            <a:pPr algn="ctr"/>
            <a:endParaRPr lang="sr-Latn-CS" sz="2000" b="1" dirty="0" smtClean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sr-Latn-CS" sz="2000" b="1" dirty="0" smtClean="0">
                <a:solidFill>
                  <a:srgbClr val="C00000"/>
                </a:solidFill>
                <a:latin typeface="+mn-lt"/>
              </a:rPr>
              <a:t>Gynaecological endoscopy for the assessment of infertility: joint capacity building to foster future cooperation in research and development</a:t>
            </a:r>
            <a:endParaRPr lang="sr-Latn-CS" sz="20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4817" name="Picture 1" descr="C:\Users\korisnik\AppData\Local\Microsoft\Windows\Temporary Internet Files\Content.Outlook\BQM2G0A9\IMG_47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962400"/>
            <a:ext cx="3818746" cy="2421455"/>
          </a:xfrm>
          <a:prstGeom prst="rect">
            <a:avLst/>
          </a:prstGeom>
          <a:noFill/>
        </p:spPr>
      </p:pic>
      <p:pic>
        <p:nvPicPr>
          <p:cNvPr id="34818" name="Picture 2" descr="C:\Users\korisnik\AppData\Local\Microsoft\Windows\Temporary Internet Files\Content.Outlook\BQM2G0A9\IMG_48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3886200"/>
            <a:ext cx="3695700" cy="24638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28600" y="1447800"/>
            <a:ext cx="25571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b="1" dirty="0" smtClean="0">
                <a:solidFill>
                  <a:srgbClr val="002060"/>
                </a:solidFill>
                <a:latin typeface="+mn-lt"/>
              </a:rPr>
              <a:t>Univerzitet u Segedinu, Mađarska</a:t>
            </a:r>
          </a:p>
          <a:p>
            <a:endParaRPr lang="x-none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en-US" b="1" dirty="0" err="1" smtClean="0">
                <a:solidFill>
                  <a:srgbClr val="002060"/>
                </a:solidFill>
                <a:latin typeface="+mn-lt"/>
              </a:rPr>
              <a:t>Opšta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n-lt"/>
              </a:rPr>
              <a:t>bolnica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 Subotica</a:t>
            </a:r>
            <a:r>
              <a:rPr lang="x-none" b="1" smtClean="0">
                <a:solidFill>
                  <a:srgbClr val="002060"/>
                </a:solidFill>
                <a:latin typeface="+mn-lt"/>
              </a:rPr>
              <a:t>, Srbija</a:t>
            </a:r>
            <a:endParaRPr lang="sr-Latn-CS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86890" y="1295400"/>
            <a:ext cx="25571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b="1" dirty="0" smtClean="0">
                <a:solidFill>
                  <a:srgbClr val="C00000"/>
                </a:solidFill>
                <a:latin typeface="+mn-lt"/>
              </a:rPr>
              <a:t>University of Segedin, Hungary</a:t>
            </a:r>
          </a:p>
          <a:p>
            <a:endParaRPr lang="x-none" b="1" dirty="0" smtClean="0">
              <a:solidFill>
                <a:srgbClr val="C00000"/>
              </a:solidFill>
              <a:latin typeface="+mn-lt"/>
            </a:endParaRPr>
          </a:p>
          <a:p>
            <a:r>
              <a:rPr lang="x-none" b="1" smtClean="0">
                <a:solidFill>
                  <a:srgbClr val="C00000"/>
                </a:solidFill>
                <a:latin typeface="+mn-lt"/>
              </a:rPr>
              <a:t>General </a:t>
            </a:r>
            <a:r>
              <a:rPr lang="x-none" b="1" dirty="0" smtClean="0">
                <a:solidFill>
                  <a:srgbClr val="C00000"/>
                </a:solidFill>
                <a:latin typeface="+mn-lt"/>
              </a:rPr>
              <a:t>hospital Subotica</a:t>
            </a:r>
            <a:r>
              <a:rPr lang="x-none" b="1" smtClean="0">
                <a:solidFill>
                  <a:srgbClr val="C00000"/>
                </a:solidFill>
                <a:latin typeface="+mn-lt"/>
              </a:rPr>
              <a:t>, Serbia</a:t>
            </a:r>
            <a:endParaRPr lang="sr-Latn-CS" b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pozadin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09075" cy="687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www.hu-srb-ipa.com/layout/gfx/en/logo-hu-srb-ip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752600"/>
            <a:ext cx="2428875" cy="11144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905000" y="228600"/>
            <a:ext cx="5257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CS" sz="2000" b="1" dirty="0" smtClean="0">
                <a:solidFill>
                  <a:srgbClr val="002060"/>
                </a:solidFill>
                <a:latin typeface="+mn-lt"/>
              </a:rPr>
              <a:t>Dva evropska zoološka vrta u funkciji obrazovanja i zaštite životne sredine – 2. deo</a:t>
            </a:r>
          </a:p>
          <a:p>
            <a:pPr algn="ctr"/>
            <a:endParaRPr lang="sr-Latn-CS" sz="2000" b="1" dirty="0" smtClean="0">
              <a:solidFill>
                <a:srgbClr val="C00000"/>
              </a:solidFill>
              <a:latin typeface="+mn-lt"/>
            </a:endParaRPr>
          </a:p>
          <a:p>
            <a:pPr algn="ctr"/>
            <a:r>
              <a:rPr lang="sr-Latn-CS" sz="2000" b="1" dirty="0" smtClean="0">
                <a:solidFill>
                  <a:srgbClr val="C00000"/>
                </a:solidFill>
                <a:latin typeface="+mn-lt"/>
              </a:rPr>
              <a:t>Two EU ZOO’s enhancing education and environmental protection – 2</a:t>
            </a:r>
            <a:r>
              <a:rPr lang="sr-Latn-CS" sz="2000" b="1" baseline="30000" dirty="0" smtClean="0">
                <a:solidFill>
                  <a:srgbClr val="C00000"/>
                </a:solidFill>
                <a:latin typeface="+mn-lt"/>
              </a:rPr>
              <a:t>nd</a:t>
            </a:r>
            <a:r>
              <a:rPr lang="sr-Latn-CS" sz="2000" b="1" dirty="0" smtClean="0">
                <a:solidFill>
                  <a:srgbClr val="C00000"/>
                </a:solidFill>
                <a:latin typeface="+mn-lt"/>
              </a:rPr>
              <a:t> part</a:t>
            </a:r>
            <a:endParaRPr lang="sr-Latn-CS" sz="20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971800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2971800"/>
            <a:ext cx="4165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04800" y="1905000"/>
            <a:ext cx="266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b="1" dirty="0" smtClean="0">
                <a:solidFill>
                  <a:srgbClr val="002060"/>
                </a:solidFill>
                <a:latin typeface="+mn-lt"/>
              </a:rPr>
              <a:t>Grad Segedin. Mađarska</a:t>
            </a:r>
          </a:p>
          <a:p>
            <a:endParaRPr lang="x-none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sr-Latn-CS" b="1" dirty="0" smtClean="0">
                <a:solidFill>
                  <a:srgbClr val="002060"/>
                </a:solidFill>
                <a:latin typeface="+mn-lt"/>
              </a:rPr>
              <a:t>Zoološki vrt Palić, Srbija</a:t>
            </a:r>
            <a:endParaRPr lang="sr-Latn-CS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43600" y="1905000"/>
            <a:ext cx="259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b="1" dirty="0" smtClean="0">
                <a:solidFill>
                  <a:srgbClr val="C00000"/>
                </a:solidFill>
                <a:latin typeface="+mn-lt"/>
              </a:rPr>
              <a:t>City of  Szeged, Hungary</a:t>
            </a:r>
          </a:p>
          <a:p>
            <a:endParaRPr lang="x-none" b="1" dirty="0" smtClean="0">
              <a:solidFill>
                <a:srgbClr val="C00000"/>
              </a:solidFill>
              <a:latin typeface="+mn-lt"/>
            </a:endParaRPr>
          </a:p>
          <a:p>
            <a:r>
              <a:rPr lang="sr-Latn-CS" b="1" dirty="0" smtClean="0">
                <a:solidFill>
                  <a:srgbClr val="C00000"/>
                </a:solidFill>
                <a:latin typeface="+mn-lt"/>
              </a:rPr>
              <a:t>Palić ZOO, Serbia</a:t>
            </a:r>
            <a:endParaRPr lang="sr-Latn-CS" b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pozadin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09075" cy="687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www.hu-srb-ipa.com/layout/gfx/en/logo-hu-srb-ip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828800"/>
            <a:ext cx="2428875" cy="11144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0" y="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r-Latn-CS" sz="2000" b="1" dirty="0" smtClean="0">
                <a:solidFill>
                  <a:srgbClr val="002060"/>
                </a:solidFill>
                <a:latin typeface="+mn-lt"/>
              </a:rPr>
              <a:t>Izgradnja puta i potrebne infrastrukture Bački Vinogradi - Ásotthalom </a:t>
            </a:r>
          </a:p>
          <a:p>
            <a:pPr algn="ctr"/>
            <a:r>
              <a:rPr lang="en-GB" sz="2000" b="1" dirty="0" smtClean="0">
                <a:solidFill>
                  <a:srgbClr val="C00000"/>
                </a:solidFill>
                <a:latin typeface="+mn-lt"/>
              </a:rPr>
              <a:t>Construction of a road to connect </a:t>
            </a:r>
            <a:r>
              <a:rPr lang="en-GB" sz="2000" b="1" dirty="0" err="1" smtClean="0">
                <a:solidFill>
                  <a:srgbClr val="C00000"/>
                </a:solidFill>
                <a:latin typeface="+mn-lt"/>
              </a:rPr>
              <a:t>Ásotthalom</a:t>
            </a:r>
            <a:r>
              <a:rPr lang="en-GB" sz="2000" b="1" dirty="0" smtClean="0">
                <a:solidFill>
                  <a:srgbClr val="C00000"/>
                </a:solidFill>
                <a:latin typeface="+mn-lt"/>
              </a:rPr>
              <a:t> and </a:t>
            </a:r>
            <a:r>
              <a:rPr lang="en-GB" sz="2000" b="1" dirty="0" err="1" smtClean="0">
                <a:solidFill>
                  <a:srgbClr val="C00000"/>
                </a:solidFill>
                <a:latin typeface="+mn-lt"/>
              </a:rPr>
              <a:t>Backi</a:t>
            </a:r>
            <a:r>
              <a:rPr lang="en-GB" sz="20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2000" b="1" dirty="0" err="1" smtClean="0">
                <a:solidFill>
                  <a:srgbClr val="C00000"/>
                </a:solidFill>
                <a:latin typeface="+mn-lt"/>
              </a:rPr>
              <a:t>Vinogradi</a:t>
            </a:r>
            <a:r>
              <a:rPr lang="en-GB" sz="2000" b="1" dirty="0" smtClean="0">
                <a:solidFill>
                  <a:srgbClr val="C00000"/>
                </a:solidFill>
                <a:latin typeface="+mn-lt"/>
              </a:rPr>
              <a:t>, planning of necessary infrastructure</a:t>
            </a:r>
            <a:endParaRPr lang="sr-Latn-CS" sz="20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6" name="Picture 5" descr="VINOGRADI_1_VINOGRADI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3352800"/>
            <a:ext cx="3886200" cy="2576512"/>
          </a:xfrm>
          <a:prstGeom prst="rect">
            <a:avLst/>
          </a:prstGeom>
        </p:spPr>
      </p:pic>
      <p:pic>
        <p:nvPicPr>
          <p:cNvPr id="8" name="Picture 7" descr="pu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8200" y="3352800"/>
            <a:ext cx="4038600" cy="2514600"/>
          </a:xfrm>
          <a:prstGeom prst="rect">
            <a:avLst/>
          </a:prstGeom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638800" y="1676400"/>
            <a:ext cx="3505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National Infrastructure Developing Private Company Limited</a:t>
            </a:r>
            <a:r>
              <a:rPr kumimoji="0" lang="x-none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x-none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Hungary</a:t>
            </a:r>
            <a:endParaRPr kumimoji="0" lang="x-none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x-none" b="1" dirty="0" smtClean="0">
              <a:solidFill>
                <a:srgbClr val="C00000"/>
              </a:solidFill>
              <a:latin typeface="+mn-lt"/>
              <a:cs typeface="Times New Roman" pitchFamily="18" charset="0"/>
            </a:endParaRPr>
          </a:p>
          <a:p>
            <a:pPr lvl="0"/>
            <a:r>
              <a:rPr lang="en-GB" b="1" dirty="0" smtClean="0">
                <a:solidFill>
                  <a:srgbClr val="C00000"/>
                </a:solidFill>
                <a:latin typeface="+mn-lt"/>
              </a:rPr>
              <a:t>City of Subotica</a:t>
            </a:r>
            <a:r>
              <a:rPr lang="x-none" b="1" dirty="0" smtClean="0">
                <a:solidFill>
                  <a:srgbClr val="C00000"/>
                </a:solidFill>
                <a:latin typeface="+mn-lt"/>
              </a:rPr>
              <a:t>, Serbia</a:t>
            </a:r>
            <a:endParaRPr kumimoji="0" lang="en-GB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1676401"/>
            <a:ext cx="3200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Nacionalna</a:t>
            </a:r>
            <a:r>
              <a:rPr kumimoji="0" lang="x-none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kompanija za razvoj infrastrukture, Mađarska</a:t>
            </a:r>
            <a:endParaRPr kumimoji="0" lang="x-none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x-none" b="1" dirty="0" smtClean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 lvl="0"/>
            <a:r>
              <a:rPr lang="x-none" b="1" dirty="0" smtClean="0">
                <a:solidFill>
                  <a:srgbClr val="002060"/>
                </a:solidFill>
                <a:latin typeface="+mn-lt"/>
              </a:rPr>
              <a:t>Grad S</a:t>
            </a:r>
            <a:r>
              <a:rPr lang="en-GB" b="1" dirty="0" err="1" smtClean="0">
                <a:solidFill>
                  <a:srgbClr val="002060"/>
                </a:solidFill>
                <a:latin typeface="+mn-lt"/>
              </a:rPr>
              <a:t>ubotica</a:t>
            </a:r>
            <a:r>
              <a:rPr lang="x-none" b="1" dirty="0" smtClean="0">
                <a:solidFill>
                  <a:srgbClr val="002060"/>
                </a:solidFill>
                <a:latin typeface="+mn-lt"/>
              </a:rPr>
              <a:t>, Srbija</a:t>
            </a:r>
            <a:endParaRPr kumimoji="0" lang="en-GB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pozadin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09075" cy="687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524000"/>
            <a:ext cx="198120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korisnik\AppData\Local\Microsoft\Windows\Temporary Internet Files\Content.Outlook\BQM2G0A9\Akcioni plan - korice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124200"/>
            <a:ext cx="4648199" cy="314042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953000" y="2895601"/>
            <a:ext cx="3886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err="1" smtClean="0">
                <a:solidFill>
                  <a:srgbClr val="002060"/>
                </a:solidFill>
                <a:latin typeface="+mn-lt"/>
              </a:rPr>
              <a:t>Pokret</a:t>
            </a:r>
            <a:r>
              <a:rPr lang="es-ES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s-ES" b="1" dirty="0" err="1" smtClean="0">
                <a:solidFill>
                  <a:srgbClr val="002060"/>
                </a:solidFill>
                <a:latin typeface="+mn-lt"/>
              </a:rPr>
              <a:t>gorana</a:t>
            </a:r>
            <a:r>
              <a:rPr lang="es-ES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s-ES" b="1" dirty="0" err="1" smtClean="0">
                <a:solidFill>
                  <a:srgbClr val="002060"/>
                </a:solidFill>
                <a:latin typeface="+mn-lt"/>
              </a:rPr>
              <a:t>Sremske</a:t>
            </a:r>
            <a:r>
              <a:rPr lang="es-ES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s-ES" b="1" dirty="0" err="1" smtClean="0">
                <a:solidFill>
                  <a:srgbClr val="002060"/>
                </a:solidFill>
                <a:latin typeface="+mn-lt"/>
              </a:rPr>
              <a:t>Mitrovice</a:t>
            </a:r>
            <a:r>
              <a:rPr lang="x-none" b="1" dirty="0" smtClean="0">
                <a:solidFill>
                  <a:srgbClr val="002060"/>
                </a:solidFill>
                <a:latin typeface="+mn-lt"/>
              </a:rPr>
              <a:t>, Srbija</a:t>
            </a:r>
          </a:p>
          <a:p>
            <a:r>
              <a:rPr lang="es-ES" b="1" dirty="0" smtClean="0">
                <a:solidFill>
                  <a:srgbClr val="002060"/>
                </a:solidFill>
                <a:latin typeface="+mn-lt"/>
              </a:rPr>
              <a:t> </a:t>
            </a:r>
            <a:endParaRPr lang="x-none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es-ES" b="1" dirty="0" err="1" smtClean="0">
                <a:solidFill>
                  <a:srgbClr val="002060"/>
                </a:solidFill>
                <a:latin typeface="+mn-lt"/>
              </a:rPr>
              <a:t>Fondacija</a:t>
            </a:r>
            <a:r>
              <a:rPr lang="es-ES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s-ES" b="1" dirty="0" err="1" smtClean="0">
                <a:solidFill>
                  <a:srgbClr val="002060"/>
                </a:solidFill>
                <a:latin typeface="+mn-lt"/>
              </a:rPr>
              <a:t>lokalne</a:t>
            </a:r>
            <a:r>
              <a:rPr lang="es-ES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s-ES" b="1" dirty="0" err="1" smtClean="0">
                <a:solidFill>
                  <a:srgbClr val="002060"/>
                </a:solidFill>
                <a:latin typeface="+mn-lt"/>
              </a:rPr>
              <a:t>demokratije</a:t>
            </a:r>
            <a:r>
              <a:rPr lang="es-ES" b="1" dirty="0" smtClean="0">
                <a:solidFill>
                  <a:srgbClr val="002060"/>
                </a:solidFill>
                <a:latin typeface="+mn-lt"/>
              </a:rPr>
              <a:t> Sarajevo</a:t>
            </a:r>
            <a:r>
              <a:rPr lang="x-none" b="1" dirty="0" smtClean="0">
                <a:solidFill>
                  <a:srgbClr val="002060"/>
                </a:solidFill>
                <a:latin typeface="+mn-lt"/>
              </a:rPr>
              <a:t>, Bosna i Hercegovina</a:t>
            </a:r>
            <a:endParaRPr lang="sr-Latn-CS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228600"/>
            <a:ext cx="533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Unapređenje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upravljanja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zaštićenim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prirodnim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dobrima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u </a:t>
            </a: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Srb-BiH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prekograničnom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području</a:t>
            </a:r>
            <a:endParaRPr lang="sr-Latn-CS" sz="2400" dirty="0" smtClean="0">
              <a:solidFill>
                <a:srgbClr val="002060"/>
              </a:solidFill>
              <a:latin typeface="+mn-lt"/>
            </a:endParaRPr>
          </a:p>
          <a:p>
            <a:r>
              <a:rPr lang="sr-Latn-CS" sz="2400" b="1" dirty="0" smtClean="0">
                <a:solidFill>
                  <a:srgbClr val="C00000"/>
                </a:solidFill>
                <a:latin typeface="+mn-lt"/>
              </a:rPr>
              <a:t>Greening the management of the Protected Areas in SRB-BiH </a:t>
            </a:r>
          </a:p>
          <a:p>
            <a:r>
              <a:rPr lang="sr-Latn-CS" sz="2400" b="1" dirty="0" smtClean="0">
                <a:solidFill>
                  <a:srgbClr val="C00000"/>
                </a:solidFill>
                <a:latin typeface="+mn-lt"/>
              </a:rPr>
              <a:t>Cross Border Region</a:t>
            </a:r>
            <a:endParaRPr lang="sr-Latn-CS"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876800" y="4572000"/>
            <a:ext cx="3886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Nature Conservation Movement of </a:t>
            </a:r>
            <a:r>
              <a:rPr kumimoji="0" lang="en-GB" b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Sremska</a:t>
            </a:r>
            <a:r>
              <a:rPr kumimoji="0" lang="en-GB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b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Mitrovica</a:t>
            </a:r>
            <a:r>
              <a:rPr kumimoji="0" lang="en-GB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, Serbia </a:t>
            </a:r>
            <a:endParaRPr kumimoji="0" lang="x-none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x-none" b="1" dirty="0" smtClean="0">
              <a:solidFill>
                <a:srgbClr val="C00000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Foundation of Local Democracy,</a:t>
            </a:r>
            <a:r>
              <a:rPr kumimoji="0" lang="x-none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Bosnia and Herzegovina</a:t>
            </a:r>
            <a:endParaRPr kumimoji="0" lang="en-GB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715000" y="4419600"/>
            <a:ext cx="167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3858</TotalTime>
  <Words>1286</Words>
  <Application>Microsoft Office PowerPoint</Application>
  <PresentationFormat>On-screen Show (4:3)</PresentationFormat>
  <Paragraphs>198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Kancelarija za evropske integracije Sektor za programe prekogranične i transnacionalne saradnje  www.evropa.gov.rs www.seio.gov.rs   Hvala na pažnji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Marko</dc:creator>
  <cp:lastModifiedBy>ssimic</cp:lastModifiedBy>
  <cp:revision>342</cp:revision>
  <dcterms:created xsi:type="dcterms:W3CDTF">2010-04-21T09:45:10Z</dcterms:created>
  <dcterms:modified xsi:type="dcterms:W3CDTF">2012-09-25T17:43:35Z</dcterms:modified>
</cp:coreProperties>
</file>